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2"/>
  </p:notesMasterIdLst>
  <p:sldIdLst>
    <p:sldId id="258" r:id="rId2"/>
    <p:sldId id="262" r:id="rId3"/>
    <p:sldId id="261" r:id="rId4"/>
    <p:sldId id="265" r:id="rId5"/>
    <p:sldId id="266" r:id="rId6"/>
    <p:sldId id="263" r:id="rId7"/>
    <p:sldId id="267" r:id="rId8"/>
    <p:sldId id="264"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5E287-3D09-47C6-B27C-F2E939A8A0D8}" type="datetimeFigureOut">
              <a:rPr lang="en-US" smtClean="0"/>
              <a:t>5/2/2016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E65A81-5B7E-4730-8494-D5A0A1F27D4B}" type="slidenum">
              <a:rPr lang="en-US" smtClean="0"/>
              <a:t>‹#›</a:t>
            </a:fld>
            <a:endParaRPr lang="en-US"/>
          </a:p>
        </p:txBody>
      </p:sp>
    </p:spTree>
    <p:extLst>
      <p:ext uri="{BB962C8B-B14F-4D97-AF65-F5344CB8AC3E}">
        <p14:creationId xmlns:p14="http://schemas.microsoft.com/office/powerpoint/2010/main" val="2462108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85C8D4C-B6DF-4EC5-A114-66E2895552DE}" type="slidenum">
              <a:rPr lang="en-US" smtClean="0"/>
              <a:t>1</a:t>
            </a:fld>
            <a:endParaRPr lang="en-US"/>
          </a:p>
        </p:txBody>
      </p:sp>
    </p:spTree>
    <p:extLst>
      <p:ext uri="{BB962C8B-B14F-4D97-AF65-F5344CB8AC3E}">
        <p14:creationId xmlns:p14="http://schemas.microsoft.com/office/powerpoint/2010/main" val="3601771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A81-5B7E-4730-8494-D5A0A1F27D4B}" type="slidenum">
              <a:rPr lang="en-US" smtClean="0"/>
              <a:t>4</a:t>
            </a:fld>
            <a:endParaRPr lang="en-US"/>
          </a:p>
        </p:txBody>
      </p:sp>
    </p:spTree>
    <p:extLst>
      <p:ext uri="{BB962C8B-B14F-4D97-AF65-F5344CB8AC3E}">
        <p14:creationId xmlns:p14="http://schemas.microsoft.com/office/powerpoint/2010/main" val="1663576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65A81-5B7E-4730-8494-D5A0A1F27D4B}" type="slidenum">
              <a:rPr lang="en-US" smtClean="0"/>
              <a:t>5</a:t>
            </a:fld>
            <a:endParaRPr lang="en-US"/>
          </a:p>
        </p:txBody>
      </p:sp>
    </p:spTree>
    <p:extLst>
      <p:ext uri="{BB962C8B-B14F-4D97-AF65-F5344CB8AC3E}">
        <p14:creationId xmlns:p14="http://schemas.microsoft.com/office/powerpoint/2010/main" val="1663576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1FB4A-619F-4044-90A9-138D07C7C516}"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46420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1FB4A-619F-4044-90A9-138D07C7C516}"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106908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1FB4A-619F-4044-90A9-138D07C7C516}"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2118836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1FB4A-619F-4044-90A9-138D07C7C516}"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171380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1FB4A-619F-4044-90A9-138D07C7C516}"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174389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1FB4A-619F-4044-90A9-138D07C7C516}"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144694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1FB4A-619F-4044-90A9-138D07C7C516}" type="datetimeFigureOut">
              <a:rPr lang="en-US" smtClean="0"/>
              <a:t>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384585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1FB4A-619F-4044-90A9-138D07C7C516}" type="datetimeFigureOut">
              <a:rPr lang="en-US" smtClean="0"/>
              <a:t>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1618910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1FB4A-619F-4044-90A9-138D07C7C516}" type="datetimeFigureOut">
              <a:rPr lang="en-US" smtClean="0"/>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3907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1FB4A-619F-4044-90A9-138D07C7C516}"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206050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1FB4A-619F-4044-90A9-138D07C7C516}"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2F0B1-FE76-4D1D-AA03-5EAB372A3F7F}" type="slidenum">
              <a:rPr lang="en-US" smtClean="0"/>
              <a:t>‹#›</a:t>
            </a:fld>
            <a:endParaRPr lang="en-US"/>
          </a:p>
        </p:txBody>
      </p:sp>
    </p:spTree>
    <p:extLst>
      <p:ext uri="{BB962C8B-B14F-4D97-AF65-F5344CB8AC3E}">
        <p14:creationId xmlns:p14="http://schemas.microsoft.com/office/powerpoint/2010/main" val="300833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1FB4A-619F-4044-90A9-138D07C7C516}" type="datetimeFigureOut">
              <a:rPr lang="en-US" smtClean="0"/>
              <a:t>5/2/2016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2F0B1-FE76-4D1D-AA03-5EAB372A3F7F}" type="slidenum">
              <a:rPr lang="en-US" smtClean="0"/>
              <a:t>‹#›</a:t>
            </a:fld>
            <a:endParaRPr lang="en-US"/>
          </a:p>
        </p:txBody>
      </p:sp>
    </p:spTree>
    <p:extLst>
      <p:ext uri="{BB962C8B-B14F-4D97-AF65-F5344CB8AC3E}">
        <p14:creationId xmlns:p14="http://schemas.microsoft.com/office/powerpoint/2010/main" val="2132267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patienteducation.stanford.edu/programs/cdsmp.html" TargetMode="External"/><Relationship Id="rId3" Type="http://schemas.openxmlformats.org/officeDocument/2006/relationships/hyperlink" Target="http://www.sbirtoregon.org/" TargetMode="External"/><Relationship Id="rId7" Type="http://schemas.openxmlformats.org/officeDocument/2006/relationships/hyperlink" Target="http://opinionator.blogs.nytimes.com/2013/09/05/hi-its-your-doctor/" TargetMode="External"/><Relationship Id="rId2" Type="http://schemas.openxmlformats.org/officeDocument/2006/relationships/hyperlink" Target="http://www.insigniahealth.com/solutions/patient-activation-measure/what-a-pam-score-reveals" TargetMode="External"/><Relationship Id="rId1" Type="http://schemas.openxmlformats.org/officeDocument/2006/relationships/slideLayout" Target="../slideLayouts/slideLayout2.xml"/><Relationship Id="rId6" Type="http://schemas.openxmlformats.org/officeDocument/2006/relationships/hyperlink" Target="http://www.improvingchroniccare.org/" TargetMode="External"/><Relationship Id="rId5" Type="http://schemas.openxmlformats.org/officeDocument/2006/relationships/hyperlink" Target="http://www.guidedcare.org/" TargetMode="External"/><Relationship Id="rId4" Type="http://schemas.openxmlformats.org/officeDocument/2006/relationships/hyperlink" Target="http://www.youtube.com/watch?v=01MD4o5jGng&amp;list=TLjmCRpZeQu-YYMjbOHYjp4DvfGip-SXkY" TargetMode="External"/><Relationship Id="rId9" Type="http://schemas.openxmlformats.org/officeDocument/2006/relationships/hyperlink" Target="http://bhpr.hrsa.gov/healthworkforce/reports/chwstudy2007.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73223"/>
            <a:ext cx="9144000" cy="6858000"/>
          </a:xfrm>
        </p:spPr>
      </p:pic>
      <p:sp>
        <p:nvSpPr>
          <p:cNvPr id="48" name="Rectangle 47"/>
          <p:cNvSpPr/>
          <p:nvPr/>
        </p:nvSpPr>
        <p:spPr>
          <a:xfrm>
            <a:off x="6477000" y="990600"/>
            <a:ext cx="2438400" cy="1752600"/>
          </a:xfrm>
          <a:prstGeom prst="rect">
            <a:avLst/>
          </a:prstGeom>
          <a:solidFill>
            <a:srgbClr val="DED9C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ular Callout 14"/>
          <p:cNvSpPr/>
          <p:nvPr/>
        </p:nvSpPr>
        <p:spPr>
          <a:xfrm>
            <a:off x="6172200" y="4571999"/>
            <a:ext cx="2362200" cy="1763019"/>
          </a:xfrm>
          <a:prstGeom prst="wedgeRectCallout">
            <a:avLst>
              <a:gd name="adj1" fmla="val -66607"/>
              <a:gd name="adj2" fmla="val -49794"/>
            </a:avLst>
          </a:prstGeom>
          <a:solidFill>
            <a:srgbClr val="00816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190500" y="152400"/>
            <a:ext cx="8686800" cy="461665"/>
          </a:xfrm>
          <a:prstGeom prst="rect">
            <a:avLst/>
          </a:prstGeom>
          <a:noFill/>
        </p:spPr>
        <p:txBody>
          <a:bodyPr wrap="square" rtlCol="0">
            <a:spAutoFit/>
          </a:bodyPr>
          <a:lstStyle/>
          <a:p>
            <a:pPr algn="ctr"/>
            <a:r>
              <a:rPr lang="en-US" sz="2400" dirty="0" smtClean="0">
                <a:solidFill>
                  <a:schemeClr val="bg1"/>
                </a:solidFill>
                <a:latin typeface="+mj-lt"/>
                <a:cs typeface="Arial"/>
              </a:rPr>
              <a:t>Collaborative Care:  Proactively engaging patients</a:t>
            </a:r>
            <a:endParaRPr lang="en-US" sz="2400" dirty="0">
              <a:solidFill>
                <a:schemeClr val="bg1"/>
              </a:solidFill>
              <a:latin typeface="+mj-lt"/>
              <a:cs typeface="Arial"/>
            </a:endParaRPr>
          </a:p>
        </p:txBody>
      </p:sp>
      <p:sp>
        <p:nvSpPr>
          <p:cNvPr id="7" name="TextBox 6"/>
          <p:cNvSpPr txBox="1"/>
          <p:nvPr/>
        </p:nvSpPr>
        <p:spPr>
          <a:xfrm>
            <a:off x="6248400" y="4637900"/>
            <a:ext cx="2286000" cy="1631216"/>
          </a:xfrm>
          <a:prstGeom prst="rect">
            <a:avLst/>
          </a:prstGeom>
          <a:noFill/>
        </p:spPr>
        <p:txBody>
          <a:bodyPr wrap="square" rtlCol="0">
            <a:spAutoFit/>
          </a:bodyPr>
          <a:lstStyle/>
          <a:p>
            <a:r>
              <a:rPr lang="en-US" sz="1100" b="1" dirty="0" smtClean="0">
                <a:solidFill>
                  <a:schemeClr val="bg1"/>
                </a:solidFill>
                <a:latin typeface="Arial"/>
                <a:cs typeface="Arial"/>
              </a:rPr>
              <a:t>Innovate on the Provider Exam </a:t>
            </a:r>
          </a:p>
          <a:p>
            <a:pPr marL="115888" indent="-115888">
              <a:buFont typeface="Arial"/>
              <a:buChar char="•"/>
            </a:pPr>
            <a:r>
              <a:rPr lang="en-US" sz="1000" dirty="0" smtClean="0">
                <a:solidFill>
                  <a:schemeClr val="bg1"/>
                </a:solidFill>
                <a:latin typeface="Arial"/>
                <a:cs typeface="Arial"/>
              </a:rPr>
              <a:t>Locums</a:t>
            </a:r>
          </a:p>
          <a:p>
            <a:pPr marL="115888" indent="-115888">
              <a:buFont typeface="Arial"/>
              <a:buChar char="•"/>
            </a:pPr>
            <a:r>
              <a:rPr lang="en-US" sz="1000" dirty="0" smtClean="0">
                <a:solidFill>
                  <a:schemeClr val="bg1"/>
                </a:solidFill>
                <a:latin typeface="Arial"/>
                <a:cs typeface="Arial"/>
              </a:rPr>
              <a:t>Group Visit</a:t>
            </a:r>
          </a:p>
          <a:p>
            <a:pPr marL="115888" indent="-115888">
              <a:buFont typeface="Arial"/>
              <a:buChar char="•"/>
            </a:pPr>
            <a:r>
              <a:rPr lang="en-US" sz="1000" dirty="0" smtClean="0">
                <a:solidFill>
                  <a:schemeClr val="bg1"/>
                </a:solidFill>
                <a:latin typeface="Arial"/>
                <a:cs typeface="Arial"/>
              </a:rPr>
              <a:t>Group On-boarding</a:t>
            </a:r>
          </a:p>
          <a:p>
            <a:pPr marL="115888" indent="-115888">
              <a:buFont typeface="Arial"/>
              <a:buChar char="•"/>
            </a:pPr>
            <a:r>
              <a:rPr lang="en-US" sz="1000" dirty="0" smtClean="0">
                <a:solidFill>
                  <a:schemeClr val="bg1"/>
                </a:solidFill>
                <a:latin typeface="Arial"/>
                <a:cs typeface="Arial"/>
              </a:rPr>
              <a:t>Home Visit</a:t>
            </a:r>
          </a:p>
          <a:p>
            <a:pPr marL="115888" indent="-115888">
              <a:buFont typeface="Arial"/>
              <a:buChar char="•"/>
            </a:pPr>
            <a:r>
              <a:rPr lang="en-US" sz="1000" dirty="0" smtClean="0">
                <a:solidFill>
                  <a:schemeClr val="bg1"/>
                </a:solidFill>
                <a:latin typeface="Arial"/>
                <a:cs typeface="Arial"/>
              </a:rPr>
              <a:t>Virtual Visit</a:t>
            </a:r>
          </a:p>
          <a:p>
            <a:pPr marL="115888" indent="-115888">
              <a:buFont typeface="Arial"/>
              <a:buChar char="•"/>
            </a:pPr>
            <a:r>
              <a:rPr lang="en-US" sz="1000" dirty="0" smtClean="0">
                <a:solidFill>
                  <a:schemeClr val="bg1"/>
                </a:solidFill>
                <a:latin typeface="Arial"/>
                <a:cs typeface="Arial"/>
              </a:rPr>
              <a:t>Mobile Clinic</a:t>
            </a:r>
          </a:p>
          <a:p>
            <a:pPr marL="115888" indent="-115888">
              <a:buFont typeface="Arial"/>
              <a:buChar char="•"/>
            </a:pPr>
            <a:r>
              <a:rPr lang="en-US" sz="1000" dirty="0" smtClean="0">
                <a:solidFill>
                  <a:schemeClr val="bg1"/>
                </a:solidFill>
                <a:latin typeface="Arial"/>
                <a:cs typeface="Arial"/>
              </a:rPr>
              <a:t>Fast Track Urgent Care</a:t>
            </a:r>
          </a:p>
          <a:p>
            <a:pPr marL="115888" indent="-115888">
              <a:buFont typeface="Arial"/>
              <a:buChar char="•"/>
            </a:pPr>
            <a:r>
              <a:rPr lang="en-US" sz="1000" dirty="0" smtClean="0">
                <a:solidFill>
                  <a:schemeClr val="bg1"/>
                </a:solidFill>
                <a:latin typeface="Arial"/>
                <a:cs typeface="Arial"/>
              </a:rPr>
              <a:t>Urgent Care</a:t>
            </a:r>
          </a:p>
          <a:p>
            <a:pPr marL="115888" indent="-115888">
              <a:buFont typeface="Arial"/>
              <a:buChar char="•"/>
            </a:pPr>
            <a:r>
              <a:rPr lang="en-US" sz="1000" dirty="0" smtClean="0">
                <a:solidFill>
                  <a:schemeClr val="bg1"/>
                </a:solidFill>
                <a:latin typeface="Arial"/>
                <a:cs typeface="Arial"/>
              </a:rPr>
              <a:t>Extended Hours</a:t>
            </a:r>
          </a:p>
        </p:txBody>
      </p:sp>
      <p:sp>
        <p:nvSpPr>
          <p:cNvPr id="14" name="Rectangular Callout 13"/>
          <p:cNvSpPr/>
          <p:nvPr/>
        </p:nvSpPr>
        <p:spPr>
          <a:xfrm>
            <a:off x="6172200" y="3276600"/>
            <a:ext cx="2133600" cy="1066800"/>
          </a:xfrm>
          <a:prstGeom prst="wedgeRectCallout">
            <a:avLst>
              <a:gd name="adj1" fmla="val -67582"/>
              <a:gd name="adj2" fmla="val -4259"/>
            </a:avLst>
          </a:prstGeom>
          <a:solidFill>
            <a:srgbClr val="00816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6248400" y="3276600"/>
            <a:ext cx="2057400" cy="1031051"/>
          </a:xfrm>
          <a:prstGeom prst="rect">
            <a:avLst/>
          </a:prstGeom>
          <a:noFill/>
        </p:spPr>
        <p:txBody>
          <a:bodyPr wrap="square" rtlCol="0">
            <a:spAutoFit/>
          </a:bodyPr>
          <a:lstStyle/>
          <a:p>
            <a:r>
              <a:rPr lang="en-US" sz="1100" b="1" dirty="0" smtClean="0">
                <a:solidFill>
                  <a:schemeClr val="bg1"/>
                </a:solidFill>
                <a:latin typeface="Arial"/>
                <a:cs typeface="Arial"/>
              </a:rPr>
              <a:t>Provide Team Care</a:t>
            </a:r>
          </a:p>
          <a:p>
            <a:pPr marL="115888" indent="-115888">
              <a:buFont typeface="Arial"/>
              <a:buChar char="•"/>
            </a:pPr>
            <a:r>
              <a:rPr lang="en-US" sz="1000" dirty="0" smtClean="0">
                <a:solidFill>
                  <a:schemeClr val="bg1"/>
                </a:solidFill>
                <a:latin typeface="Arial"/>
                <a:cs typeface="Arial"/>
              </a:rPr>
              <a:t>Behaviorist</a:t>
            </a:r>
          </a:p>
          <a:p>
            <a:pPr marL="115888" indent="-115888">
              <a:buFont typeface="Arial"/>
              <a:buChar char="•"/>
            </a:pPr>
            <a:r>
              <a:rPr lang="en-US" sz="1000" dirty="0" smtClean="0">
                <a:solidFill>
                  <a:schemeClr val="bg1"/>
                </a:solidFill>
                <a:latin typeface="Arial"/>
                <a:cs typeface="Arial"/>
              </a:rPr>
              <a:t>Medical Assistants</a:t>
            </a:r>
          </a:p>
          <a:p>
            <a:pPr marL="115888" indent="-115888">
              <a:buFont typeface="Arial"/>
              <a:buChar char="•"/>
            </a:pPr>
            <a:r>
              <a:rPr lang="en-US" sz="1000" dirty="0" smtClean="0">
                <a:solidFill>
                  <a:schemeClr val="bg1"/>
                </a:solidFill>
                <a:latin typeface="Arial"/>
                <a:cs typeface="Arial"/>
              </a:rPr>
              <a:t>Nurse/ Complex Care Manager</a:t>
            </a:r>
          </a:p>
          <a:p>
            <a:pPr marL="115888" indent="-115888">
              <a:buFont typeface="Arial"/>
              <a:buChar char="•"/>
            </a:pPr>
            <a:r>
              <a:rPr lang="en-US" sz="1000" dirty="0" smtClean="0">
                <a:solidFill>
                  <a:schemeClr val="bg1"/>
                </a:solidFill>
                <a:latin typeface="Arial"/>
                <a:cs typeface="Arial"/>
              </a:rPr>
              <a:t>Pharmacy Visits</a:t>
            </a:r>
          </a:p>
          <a:p>
            <a:pPr marL="115888" indent="-115888">
              <a:buFont typeface="Arial"/>
              <a:buChar char="•"/>
            </a:pPr>
            <a:r>
              <a:rPr lang="en-US" sz="1000" dirty="0" smtClean="0">
                <a:solidFill>
                  <a:schemeClr val="bg1"/>
                </a:solidFill>
                <a:latin typeface="Arial"/>
                <a:cs typeface="Arial"/>
              </a:rPr>
              <a:t>LCSW</a:t>
            </a:r>
          </a:p>
        </p:txBody>
      </p:sp>
      <p:sp>
        <p:nvSpPr>
          <p:cNvPr id="16" name="Rectangular Callout 15"/>
          <p:cNvSpPr/>
          <p:nvPr/>
        </p:nvSpPr>
        <p:spPr>
          <a:xfrm>
            <a:off x="308201" y="5096591"/>
            <a:ext cx="2057400" cy="1031052"/>
          </a:xfrm>
          <a:prstGeom prst="wedgeRectCallout">
            <a:avLst>
              <a:gd name="adj1" fmla="val 67459"/>
              <a:gd name="adj2" fmla="val -44140"/>
            </a:avLst>
          </a:prstGeom>
          <a:solidFill>
            <a:srgbClr val="84BD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308201" y="5096591"/>
            <a:ext cx="2206399" cy="1031051"/>
          </a:xfrm>
          <a:prstGeom prst="rect">
            <a:avLst/>
          </a:prstGeom>
          <a:noFill/>
        </p:spPr>
        <p:txBody>
          <a:bodyPr wrap="square" rtlCol="0">
            <a:spAutoFit/>
          </a:bodyPr>
          <a:lstStyle/>
          <a:p>
            <a:r>
              <a:rPr lang="en-US" sz="1100" b="1" dirty="0">
                <a:solidFill>
                  <a:schemeClr val="bg1"/>
                </a:solidFill>
                <a:latin typeface="Arial"/>
                <a:cs typeface="Arial"/>
              </a:rPr>
              <a:t>Community Linkage</a:t>
            </a:r>
          </a:p>
          <a:p>
            <a:pPr marL="115888" indent="-115888">
              <a:buFont typeface="Arial"/>
              <a:buChar char="•"/>
            </a:pPr>
            <a:r>
              <a:rPr lang="en-US" sz="1000" dirty="0">
                <a:solidFill>
                  <a:schemeClr val="bg1"/>
                </a:solidFill>
                <a:latin typeface="Arial"/>
                <a:cs typeface="Arial"/>
              </a:rPr>
              <a:t>On demand </a:t>
            </a:r>
            <a:r>
              <a:rPr lang="en-US" sz="1000" dirty="0" smtClean="0">
                <a:solidFill>
                  <a:schemeClr val="bg1"/>
                </a:solidFill>
                <a:latin typeface="Arial"/>
                <a:cs typeface="Arial"/>
              </a:rPr>
              <a:t>education </a:t>
            </a:r>
            <a:br>
              <a:rPr lang="en-US" sz="1000" dirty="0" smtClean="0">
                <a:solidFill>
                  <a:schemeClr val="bg1"/>
                </a:solidFill>
                <a:latin typeface="Arial"/>
                <a:cs typeface="Arial"/>
              </a:rPr>
            </a:br>
            <a:r>
              <a:rPr lang="en-US" sz="1000" dirty="0" smtClean="0">
                <a:solidFill>
                  <a:schemeClr val="bg1"/>
                </a:solidFill>
                <a:latin typeface="Arial"/>
                <a:cs typeface="Arial"/>
              </a:rPr>
              <a:t>programs</a:t>
            </a:r>
            <a:endParaRPr lang="en-US" sz="1000" dirty="0">
              <a:solidFill>
                <a:schemeClr val="bg1"/>
              </a:solidFill>
              <a:latin typeface="Arial"/>
              <a:cs typeface="Arial"/>
            </a:endParaRPr>
          </a:p>
          <a:p>
            <a:pPr marL="115888" indent="-115888">
              <a:buFont typeface="Arial"/>
              <a:buChar char="•"/>
            </a:pPr>
            <a:r>
              <a:rPr lang="en-US" sz="1000" dirty="0">
                <a:solidFill>
                  <a:schemeClr val="bg1"/>
                </a:solidFill>
                <a:latin typeface="Arial"/>
                <a:cs typeface="Arial"/>
              </a:rPr>
              <a:t>Care </a:t>
            </a:r>
            <a:r>
              <a:rPr lang="en-US" sz="1000" dirty="0" smtClean="0">
                <a:solidFill>
                  <a:schemeClr val="bg1"/>
                </a:solidFill>
                <a:latin typeface="Arial"/>
                <a:cs typeface="Arial"/>
              </a:rPr>
              <a:t>(Health) Navigators</a:t>
            </a:r>
            <a:endParaRPr lang="en-US" sz="1000" dirty="0">
              <a:solidFill>
                <a:schemeClr val="bg1"/>
              </a:solidFill>
              <a:latin typeface="Arial"/>
              <a:cs typeface="Arial"/>
            </a:endParaRPr>
          </a:p>
          <a:p>
            <a:pPr marL="115888" indent="-115888">
              <a:buFont typeface="Arial"/>
              <a:buChar char="•"/>
            </a:pPr>
            <a:r>
              <a:rPr lang="en-US" sz="1000" dirty="0" smtClean="0">
                <a:solidFill>
                  <a:schemeClr val="bg1"/>
                </a:solidFill>
                <a:latin typeface="Arial"/>
                <a:cs typeface="Arial"/>
              </a:rPr>
              <a:t>Community-based delivery</a:t>
            </a:r>
            <a:endParaRPr lang="en-US" sz="1000" dirty="0">
              <a:solidFill>
                <a:schemeClr val="bg1"/>
              </a:solidFill>
              <a:latin typeface="Arial"/>
              <a:cs typeface="Arial"/>
            </a:endParaRPr>
          </a:p>
          <a:p>
            <a:pPr marL="115888" indent="-115888">
              <a:buFont typeface="Arial"/>
              <a:buChar char="•"/>
            </a:pPr>
            <a:r>
              <a:rPr lang="en-US" sz="1000" dirty="0">
                <a:solidFill>
                  <a:schemeClr val="bg1"/>
                </a:solidFill>
                <a:latin typeface="Arial"/>
                <a:cs typeface="Arial"/>
              </a:rPr>
              <a:t>Health Fairs</a:t>
            </a:r>
          </a:p>
        </p:txBody>
      </p:sp>
      <p:sp>
        <p:nvSpPr>
          <p:cNvPr id="18" name="Rectangular Callout 17"/>
          <p:cNvSpPr/>
          <p:nvPr/>
        </p:nvSpPr>
        <p:spPr>
          <a:xfrm>
            <a:off x="533399" y="3748489"/>
            <a:ext cx="1600201" cy="908770"/>
          </a:xfrm>
          <a:prstGeom prst="wedgeRectCallout">
            <a:avLst>
              <a:gd name="adj1" fmla="val 65483"/>
              <a:gd name="adj2" fmla="val -5915"/>
            </a:avLst>
          </a:prstGeom>
          <a:solidFill>
            <a:srgbClr val="84BD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16051" y="3780095"/>
            <a:ext cx="1693750" cy="877163"/>
          </a:xfrm>
          <a:prstGeom prst="rect">
            <a:avLst/>
          </a:prstGeom>
          <a:noFill/>
        </p:spPr>
        <p:txBody>
          <a:bodyPr wrap="square" rtlCol="0">
            <a:spAutoFit/>
          </a:bodyPr>
          <a:lstStyle/>
          <a:p>
            <a:r>
              <a:rPr lang="en-US" sz="1100" b="1" dirty="0">
                <a:solidFill>
                  <a:schemeClr val="bg1"/>
                </a:solidFill>
                <a:latin typeface="Arial"/>
                <a:cs typeface="Arial"/>
              </a:rPr>
              <a:t>Follow Up</a:t>
            </a:r>
          </a:p>
          <a:p>
            <a:pPr marL="115888" indent="-115888">
              <a:buFont typeface="Arial"/>
              <a:buChar char="•"/>
            </a:pPr>
            <a:r>
              <a:rPr lang="en-US" sz="1000" dirty="0">
                <a:solidFill>
                  <a:schemeClr val="bg1"/>
                </a:solidFill>
                <a:latin typeface="Arial"/>
                <a:cs typeface="Arial"/>
              </a:rPr>
              <a:t>Health </a:t>
            </a:r>
            <a:r>
              <a:rPr lang="en-US" sz="1000" dirty="0" smtClean="0">
                <a:solidFill>
                  <a:schemeClr val="bg1"/>
                </a:solidFill>
                <a:latin typeface="Arial"/>
                <a:cs typeface="Arial"/>
              </a:rPr>
              <a:t>(Patient) Portal</a:t>
            </a:r>
            <a:endParaRPr lang="en-US" sz="1000" dirty="0">
              <a:solidFill>
                <a:schemeClr val="bg1"/>
              </a:solidFill>
              <a:latin typeface="Arial"/>
              <a:cs typeface="Arial"/>
            </a:endParaRPr>
          </a:p>
          <a:p>
            <a:pPr marL="115888" indent="-115888">
              <a:buFont typeface="Arial"/>
              <a:buChar char="•"/>
            </a:pPr>
            <a:r>
              <a:rPr lang="en-US" sz="1000" dirty="0">
                <a:solidFill>
                  <a:schemeClr val="bg1"/>
                </a:solidFill>
                <a:latin typeface="Arial"/>
                <a:cs typeface="Arial"/>
              </a:rPr>
              <a:t>Email/Secure </a:t>
            </a:r>
            <a:r>
              <a:rPr lang="en-US" sz="1000" dirty="0" smtClean="0">
                <a:solidFill>
                  <a:schemeClr val="bg1"/>
                </a:solidFill>
                <a:latin typeface="Arial"/>
                <a:cs typeface="Arial"/>
              </a:rPr>
              <a:t>Message</a:t>
            </a:r>
            <a:endParaRPr lang="en-US" sz="1000" dirty="0">
              <a:solidFill>
                <a:schemeClr val="bg1"/>
              </a:solidFill>
              <a:latin typeface="Arial"/>
              <a:cs typeface="Arial"/>
            </a:endParaRPr>
          </a:p>
          <a:p>
            <a:pPr marL="115888" indent="-115888">
              <a:buFont typeface="Arial"/>
              <a:buChar char="•"/>
            </a:pPr>
            <a:r>
              <a:rPr lang="en-US" sz="1000" dirty="0">
                <a:solidFill>
                  <a:schemeClr val="bg1"/>
                </a:solidFill>
                <a:latin typeface="Arial"/>
                <a:cs typeface="Arial"/>
              </a:rPr>
              <a:t>Nurse </a:t>
            </a:r>
            <a:r>
              <a:rPr lang="en-US" sz="1000" dirty="0" smtClean="0">
                <a:solidFill>
                  <a:schemeClr val="bg1"/>
                </a:solidFill>
                <a:latin typeface="Arial"/>
                <a:cs typeface="Arial"/>
              </a:rPr>
              <a:t>Advice Call Lines</a:t>
            </a:r>
          </a:p>
          <a:p>
            <a:pPr marL="115888" indent="-115888">
              <a:buFont typeface="Arial"/>
              <a:buChar char="•"/>
            </a:pPr>
            <a:r>
              <a:rPr lang="en-US" sz="1000" dirty="0" smtClean="0">
                <a:solidFill>
                  <a:schemeClr val="bg1"/>
                </a:solidFill>
                <a:latin typeface="Arial"/>
                <a:cs typeface="Arial"/>
              </a:rPr>
              <a:t>Call Center</a:t>
            </a:r>
            <a:endParaRPr lang="en-US" sz="1000" dirty="0">
              <a:solidFill>
                <a:schemeClr val="bg1"/>
              </a:solidFill>
              <a:latin typeface="Arial"/>
              <a:cs typeface="Arial"/>
            </a:endParaRPr>
          </a:p>
        </p:txBody>
      </p:sp>
      <p:sp>
        <p:nvSpPr>
          <p:cNvPr id="28" name="Rectangular Callout 27"/>
          <p:cNvSpPr/>
          <p:nvPr/>
        </p:nvSpPr>
        <p:spPr>
          <a:xfrm>
            <a:off x="3352799" y="5245105"/>
            <a:ext cx="1905000" cy="799474"/>
          </a:xfrm>
          <a:prstGeom prst="wedgeRectCallout">
            <a:avLst>
              <a:gd name="adj1" fmla="val -68322"/>
              <a:gd name="adj2" fmla="val -48120"/>
            </a:avLst>
          </a:prstGeom>
          <a:solidFill>
            <a:srgbClr val="84BD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3352800" y="5257802"/>
            <a:ext cx="1904999" cy="723275"/>
          </a:xfrm>
          <a:prstGeom prst="rect">
            <a:avLst/>
          </a:prstGeom>
          <a:noFill/>
        </p:spPr>
        <p:txBody>
          <a:bodyPr wrap="square" rtlCol="0">
            <a:spAutoFit/>
          </a:bodyPr>
          <a:lstStyle/>
          <a:p>
            <a:r>
              <a:rPr lang="en-US" sz="1100" b="1" dirty="0">
                <a:solidFill>
                  <a:schemeClr val="bg1"/>
                </a:solidFill>
                <a:latin typeface="Arial"/>
                <a:cs typeface="Arial"/>
              </a:rPr>
              <a:t>Connect to Peer Support</a:t>
            </a:r>
          </a:p>
          <a:p>
            <a:pPr marL="115888" indent="-115888">
              <a:buFont typeface="Arial"/>
              <a:buChar char="•"/>
            </a:pPr>
            <a:r>
              <a:rPr lang="en-US" sz="1000" dirty="0">
                <a:solidFill>
                  <a:schemeClr val="bg1"/>
                </a:solidFill>
                <a:latin typeface="Arial"/>
                <a:cs typeface="Arial"/>
              </a:rPr>
              <a:t>Lay-led groups</a:t>
            </a:r>
          </a:p>
          <a:p>
            <a:pPr marL="115888" indent="-115888">
              <a:buFont typeface="Arial"/>
              <a:buChar char="•"/>
            </a:pPr>
            <a:r>
              <a:rPr lang="en-US" sz="1000" dirty="0">
                <a:solidFill>
                  <a:schemeClr val="bg1"/>
                </a:solidFill>
                <a:latin typeface="Arial"/>
                <a:cs typeface="Arial"/>
              </a:rPr>
              <a:t>Web-based support</a:t>
            </a:r>
          </a:p>
          <a:p>
            <a:pPr marL="115888" indent="-115888">
              <a:buFont typeface="Arial"/>
              <a:buChar char="•"/>
            </a:pPr>
            <a:r>
              <a:rPr lang="en-US" sz="1000" dirty="0" err="1">
                <a:solidFill>
                  <a:schemeClr val="bg1"/>
                </a:solidFill>
                <a:latin typeface="Arial"/>
                <a:cs typeface="Arial"/>
              </a:rPr>
              <a:t>Promotoras</a:t>
            </a:r>
            <a:endParaRPr lang="en-US" sz="1000" dirty="0">
              <a:solidFill>
                <a:schemeClr val="bg1"/>
              </a:solidFill>
              <a:latin typeface="Arial"/>
              <a:cs typeface="Arial"/>
            </a:endParaRPr>
          </a:p>
        </p:txBody>
      </p:sp>
      <p:sp>
        <p:nvSpPr>
          <p:cNvPr id="30" name="Rectangular Callout 29"/>
          <p:cNvSpPr/>
          <p:nvPr/>
        </p:nvSpPr>
        <p:spPr>
          <a:xfrm>
            <a:off x="3962400" y="990600"/>
            <a:ext cx="1828800" cy="990600"/>
          </a:xfrm>
          <a:prstGeom prst="wedgeRectCallout">
            <a:avLst>
              <a:gd name="adj1" fmla="val -43805"/>
              <a:gd name="adj2" fmla="val 77704"/>
            </a:avLst>
          </a:prstGeom>
          <a:solidFill>
            <a:srgbClr val="F479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4000500" y="1009590"/>
            <a:ext cx="1790700" cy="877163"/>
          </a:xfrm>
          <a:prstGeom prst="rect">
            <a:avLst/>
          </a:prstGeom>
          <a:noFill/>
        </p:spPr>
        <p:txBody>
          <a:bodyPr wrap="square" rtlCol="0">
            <a:spAutoFit/>
          </a:bodyPr>
          <a:lstStyle/>
          <a:p>
            <a:r>
              <a:rPr lang="en-US" sz="1100" b="1" dirty="0">
                <a:solidFill>
                  <a:schemeClr val="bg1"/>
                </a:solidFill>
                <a:latin typeface="Arial"/>
                <a:cs typeface="Arial"/>
              </a:rPr>
              <a:t>Gather Clinical Data</a:t>
            </a:r>
          </a:p>
          <a:p>
            <a:pPr marL="115888" indent="-115888">
              <a:buFont typeface="Arial"/>
              <a:buChar char="•"/>
            </a:pPr>
            <a:r>
              <a:rPr lang="en-US" sz="1000" dirty="0">
                <a:solidFill>
                  <a:schemeClr val="bg1"/>
                </a:solidFill>
                <a:latin typeface="Arial"/>
                <a:cs typeface="Arial"/>
              </a:rPr>
              <a:t>Proactive outreach phone/mail/ </a:t>
            </a:r>
            <a:r>
              <a:rPr lang="en-US" sz="1000" dirty="0" smtClean="0">
                <a:solidFill>
                  <a:schemeClr val="bg1"/>
                </a:solidFill>
                <a:latin typeface="Arial"/>
                <a:cs typeface="Arial"/>
              </a:rPr>
              <a:t>text</a:t>
            </a:r>
            <a:endParaRPr lang="en-US" sz="1000" dirty="0">
              <a:solidFill>
                <a:schemeClr val="bg1"/>
              </a:solidFill>
              <a:latin typeface="Arial"/>
              <a:cs typeface="Arial"/>
            </a:endParaRPr>
          </a:p>
          <a:p>
            <a:pPr marL="115888" indent="-115888">
              <a:buFont typeface="Arial"/>
              <a:buChar char="•"/>
            </a:pPr>
            <a:r>
              <a:rPr lang="en-US" sz="1000" dirty="0">
                <a:solidFill>
                  <a:schemeClr val="bg1"/>
                </a:solidFill>
                <a:latin typeface="Arial"/>
                <a:cs typeface="Arial"/>
              </a:rPr>
              <a:t>IVR </a:t>
            </a:r>
            <a:r>
              <a:rPr lang="en-US" sz="1000" dirty="0" smtClean="0">
                <a:solidFill>
                  <a:schemeClr val="bg1"/>
                </a:solidFill>
                <a:latin typeface="Arial"/>
                <a:cs typeface="Arial"/>
              </a:rPr>
              <a:t>Calls</a:t>
            </a:r>
          </a:p>
          <a:p>
            <a:pPr marL="115888" indent="-115888">
              <a:buFont typeface="Arial"/>
              <a:buChar char="•"/>
            </a:pPr>
            <a:r>
              <a:rPr lang="en-US" sz="1000" dirty="0" smtClean="0">
                <a:solidFill>
                  <a:schemeClr val="bg1"/>
                </a:solidFill>
                <a:latin typeface="Arial"/>
                <a:cs typeface="Arial"/>
              </a:rPr>
              <a:t>Remote monitoring</a:t>
            </a:r>
            <a:endParaRPr lang="en-US" sz="1000" dirty="0">
              <a:solidFill>
                <a:schemeClr val="bg1"/>
              </a:solidFill>
              <a:latin typeface="Arial"/>
              <a:cs typeface="Arial"/>
            </a:endParaRPr>
          </a:p>
        </p:txBody>
      </p:sp>
      <p:sp>
        <p:nvSpPr>
          <p:cNvPr id="32" name="Rectangular Callout 31"/>
          <p:cNvSpPr/>
          <p:nvPr/>
        </p:nvSpPr>
        <p:spPr>
          <a:xfrm>
            <a:off x="1828800" y="990600"/>
            <a:ext cx="1905000" cy="685800"/>
          </a:xfrm>
          <a:prstGeom prst="wedgeRectCallout">
            <a:avLst>
              <a:gd name="adj1" fmla="val -90"/>
              <a:gd name="adj2" fmla="val 85155"/>
            </a:avLst>
          </a:prstGeom>
          <a:solidFill>
            <a:srgbClr val="F479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1828800" y="1066800"/>
            <a:ext cx="2015899" cy="569387"/>
          </a:xfrm>
          <a:prstGeom prst="rect">
            <a:avLst/>
          </a:prstGeom>
          <a:noFill/>
        </p:spPr>
        <p:txBody>
          <a:bodyPr wrap="square" rtlCol="0">
            <a:spAutoFit/>
          </a:bodyPr>
          <a:lstStyle/>
          <a:p>
            <a:r>
              <a:rPr lang="en-US" sz="1100" b="1" dirty="0">
                <a:solidFill>
                  <a:schemeClr val="bg1"/>
                </a:solidFill>
                <a:latin typeface="Arial"/>
                <a:cs typeface="Arial"/>
              </a:rPr>
              <a:t>Gather Patient Experience</a:t>
            </a:r>
          </a:p>
          <a:p>
            <a:pPr marL="115888" indent="-115888">
              <a:buFont typeface="Arial"/>
              <a:buChar char="•"/>
            </a:pPr>
            <a:r>
              <a:rPr lang="en-US" sz="1000" dirty="0">
                <a:solidFill>
                  <a:schemeClr val="bg1"/>
                </a:solidFill>
                <a:latin typeface="Arial"/>
                <a:cs typeface="Arial"/>
              </a:rPr>
              <a:t>Health Risk Assessment</a:t>
            </a:r>
          </a:p>
          <a:p>
            <a:pPr marL="115888" indent="-115888">
              <a:buFont typeface="Arial"/>
              <a:buChar char="•"/>
            </a:pPr>
            <a:r>
              <a:rPr lang="en-US" sz="1000" dirty="0" smtClean="0">
                <a:solidFill>
                  <a:schemeClr val="bg1"/>
                </a:solidFill>
                <a:latin typeface="Arial"/>
                <a:cs typeface="Arial"/>
              </a:rPr>
              <a:t>PAM/ HARMS-8</a:t>
            </a:r>
            <a:endParaRPr lang="en-US" sz="1000" dirty="0">
              <a:solidFill>
                <a:schemeClr val="bg1"/>
              </a:solidFill>
              <a:latin typeface="Arial"/>
              <a:cs typeface="Arial"/>
            </a:endParaRPr>
          </a:p>
        </p:txBody>
      </p:sp>
      <p:sp>
        <p:nvSpPr>
          <p:cNvPr id="34" name="TextBox 33"/>
          <p:cNvSpPr txBox="1"/>
          <p:nvPr/>
        </p:nvSpPr>
        <p:spPr>
          <a:xfrm>
            <a:off x="2971800" y="2590802"/>
            <a:ext cx="990600" cy="246221"/>
          </a:xfrm>
          <a:prstGeom prst="rect">
            <a:avLst/>
          </a:prstGeom>
          <a:solidFill>
            <a:srgbClr val="007396"/>
          </a:solidFill>
        </p:spPr>
        <p:txBody>
          <a:bodyPr wrap="square" rtlCol="0">
            <a:spAutoFit/>
          </a:bodyPr>
          <a:lstStyle/>
          <a:p>
            <a:pPr algn="ctr"/>
            <a:r>
              <a:rPr lang="en-US" sz="1000" b="1" dirty="0" smtClean="0">
                <a:solidFill>
                  <a:schemeClr val="bg1"/>
                </a:solidFill>
                <a:latin typeface="Arial"/>
                <a:cs typeface="Arial"/>
              </a:rPr>
              <a:t>PREPARE</a:t>
            </a:r>
            <a:endParaRPr lang="en-US" sz="1000" b="1" dirty="0">
              <a:solidFill>
                <a:schemeClr val="bg1"/>
              </a:solidFill>
              <a:latin typeface="Arial"/>
              <a:cs typeface="Arial"/>
            </a:endParaRPr>
          </a:p>
        </p:txBody>
      </p:sp>
      <p:sp>
        <p:nvSpPr>
          <p:cNvPr id="43" name="TextBox 42"/>
          <p:cNvSpPr txBox="1"/>
          <p:nvPr/>
        </p:nvSpPr>
        <p:spPr>
          <a:xfrm>
            <a:off x="2438400" y="4800602"/>
            <a:ext cx="990600" cy="246221"/>
          </a:xfrm>
          <a:prstGeom prst="rect">
            <a:avLst/>
          </a:prstGeom>
          <a:solidFill>
            <a:srgbClr val="007396"/>
          </a:solidFill>
        </p:spPr>
        <p:txBody>
          <a:bodyPr wrap="square" rtlCol="0">
            <a:spAutoFit/>
          </a:bodyPr>
          <a:lstStyle/>
          <a:p>
            <a:pPr algn="ctr"/>
            <a:r>
              <a:rPr lang="en-US" sz="1000" b="1" dirty="0" smtClean="0">
                <a:solidFill>
                  <a:schemeClr val="bg1"/>
                </a:solidFill>
                <a:latin typeface="Arial"/>
                <a:cs typeface="Arial"/>
              </a:rPr>
              <a:t>CONNECT</a:t>
            </a:r>
            <a:endParaRPr lang="en-US" sz="1000" b="1" dirty="0">
              <a:solidFill>
                <a:schemeClr val="bg1"/>
              </a:solidFill>
              <a:latin typeface="Arial"/>
              <a:cs typeface="Arial"/>
            </a:endParaRPr>
          </a:p>
        </p:txBody>
      </p:sp>
      <p:sp>
        <p:nvSpPr>
          <p:cNvPr id="45" name="TextBox 44"/>
          <p:cNvSpPr txBox="1"/>
          <p:nvPr/>
        </p:nvSpPr>
        <p:spPr>
          <a:xfrm>
            <a:off x="4648200" y="4114802"/>
            <a:ext cx="990600" cy="246221"/>
          </a:xfrm>
          <a:prstGeom prst="rect">
            <a:avLst/>
          </a:prstGeom>
          <a:solidFill>
            <a:srgbClr val="007396"/>
          </a:solidFill>
        </p:spPr>
        <p:txBody>
          <a:bodyPr wrap="square" rtlCol="0">
            <a:spAutoFit/>
          </a:bodyPr>
          <a:lstStyle/>
          <a:p>
            <a:pPr algn="ctr"/>
            <a:r>
              <a:rPr lang="en-US" sz="1000" b="1" dirty="0" smtClean="0">
                <a:solidFill>
                  <a:schemeClr val="bg1"/>
                </a:solidFill>
                <a:latin typeface="Arial"/>
                <a:cs typeface="Arial"/>
              </a:rPr>
              <a:t>ENGAGE</a:t>
            </a:r>
            <a:endParaRPr lang="en-US" sz="1000" b="1" dirty="0">
              <a:solidFill>
                <a:schemeClr val="bg1"/>
              </a:solidFill>
              <a:latin typeface="Arial"/>
              <a:cs typeface="Arial"/>
            </a:endParaRPr>
          </a:p>
        </p:txBody>
      </p:sp>
      <p:sp>
        <p:nvSpPr>
          <p:cNvPr id="12" name="TextBox 11"/>
          <p:cNvSpPr txBox="1"/>
          <p:nvPr/>
        </p:nvSpPr>
        <p:spPr>
          <a:xfrm>
            <a:off x="6477000" y="1094560"/>
            <a:ext cx="2362200" cy="1536318"/>
          </a:xfrm>
          <a:prstGeom prst="rect">
            <a:avLst/>
          </a:prstGeom>
          <a:noFill/>
          <a:ln>
            <a:noFill/>
          </a:ln>
        </p:spPr>
        <p:txBody>
          <a:bodyPr wrap="square" rtlCol="0">
            <a:spAutoFit/>
          </a:bodyPr>
          <a:lstStyle/>
          <a:p>
            <a:r>
              <a:rPr lang="en-US" sz="2000" dirty="0" smtClean="0">
                <a:latin typeface="Arial"/>
                <a:cs typeface="Arial"/>
              </a:rPr>
              <a:t>Triple Aim</a:t>
            </a:r>
          </a:p>
          <a:p>
            <a:pPr marL="109728" indent="-109538">
              <a:lnSpc>
                <a:spcPct val="110000"/>
              </a:lnSpc>
              <a:spcBef>
                <a:spcPts val="400"/>
              </a:spcBef>
              <a:buFont typeface="Arial"/>
              <a:buChar char="•"/>
            </a:pPr>
            <a:r>
              <a:rPr lang="en-US" sz="1100" dirty="0" smtClean="0">
                <a:latin typeface="Arial"/>
                <a:cs typeface="Arial"/>
              </a:rPr>
              <a:t>Improved  Population Health and Well Being</a:t>
            </a:r>
          </a:p>
          <a:p>
            <a:pPr marL="109728" indent="-109538">
              <a:lnSpc>
                <a:spcPct val="110000"/>
              </a:lnSpc>
              <a:spcBef>
                <a:spcPts val="400"/>
              </a:spcBef>
              <a:buFont typeface="Arial"/>
              <a:buChar char="•"/>
            </a:pPr>
            <a:r>
              <a:rPr lang="en-US" sz="1100" dirty="0" smtClean="0">
                <a:latin typeface="Arial"/>
                <a:cs typeface="Arial"/>
              </a:rPr>
              <a:t>Excellent Patient Experience</a:t>
            </a:r>
          </a:p>
          <a:p>
            <a:pPr marL="109728" indent="-109538">
              <a:lnSpc>
                <a:spcPct val="110000"/>
              </a:lnSpc>
              <a:spcBef>
                <a:spcPts val="400"/>
              </a:spcBef>
              <a:buFont typeface="Arial"/>
              <a:buChar char="•"/>
            </a:pPr>
            <a:r>
              <a:rPr lang="en-US" sz="1100" dirty="0" smtClean="0">
                <a:latin typeface="Arial"/>
                <a:cs typeface="Arial"/>
              </a:rPr>
              <a:t>Team Engagement &amp; Retention</a:t>
            </a:r>
          </a:p>
          <a:p>
            <a:pPr marL="109728" indent="-109538">
              <a:lnSpc>
                <a:spcPct val="110000"/>
              </a:lnSpc>
              <a:spcBef>
                <a:spcPts val="400"/>
              </a:spcBef>
              <a:buFont typeface="Arial"/>
              <a:buChar char="•"/>
            </a:pPr>
            <a:r>
              <a:rPr lang="en-US" sz="1100" dirty="0" smtClean="0">
                <a:latin typeface="Arial"/>
                <a:cs typeface="Arial"/>
              </a:rPr>
              <a:t>Reduced Cost</a:t>
            </a:r>
            <a:endParaRPr lang="en-US" sz="1100" dirty="0">
              <a:latin typeface="Arial"/>
              <a:cs typeface="Arial"/>
            </a:endParaRPr>
          </a:p>
        </p:txBody>
      </p:sp>
      <p:sp>
        <p:nvSpPr>
          <p:cNvPr id="3" name="TextBox 2"/>
          <p:cNvSpPr txBox="1"/>
          <p:nvPr/>
        </p:nvSpPr>
        <p:spPr>
          <a:xfrm>
            <a:off x="382700" y="6550223"/>
            <a:ext cx="8530999" cy="307777"/>
          </a:xfrm>
          <a:prstGeom prst="rect">
            <a:avLst/>
          </a:prstGeom>
          <a:noFill/>
        </p:spPr>
        <p:txBody>
          <a:bodyPr wrap="square" rtlCol="0">
            <a:spAutoFit/>
          </a:bodyPr>
          <a:lstStyle/>
          <a:p>
            <a:pPr algn="r"/>
            <a:r>
              <a:rPr lang="en-US" sz="1400" dirty="0" err="1" smtClean="0"/>
              <a:t>MacColl</a:t>
            </a:r>
            <a:r>
              <a:rPr lang="en-US" sz="1400" dirty="0" smtClean="0"/>
              <a:t> Center for Health Care Innovation &amp; Oregon Primary Care Association. 2014 </a:t>
            </a:r>
            <a:endParaRPr lang="en-US" sz="1400" dirty="0"/>
          </a:p>
        </p:txBody>
      </p:sp>
    </p:spTree>
    <p:extLst>
      <p:ext uri="{BB962C8B-B14F-4D97-AF65-F5344CB8AC3E}">
        <p14:creationId xmlns:p14="http://schemas.microsoft.com/office/powerpoint/2010/main" val="923761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1295400"/>
            <a:ext cx="8229600" cy="5181600"/>
          </a:xfrm>
        </p:spPr>
        <p:txBody>
          <a:bodyPr>
            <a:normAutofit fontScale="25000" lnSpcReduction="20000"/>
          </a:bodyPr>
          <a:lstStyle/>
          <a:p>
            <a:pPr marL="0" indent="0">
              <a:buNone/>
            </a:pPr>
            <a:r>
              <a:rPr lang="en-US" sz="3600" dirty="0" smtClean="0">
                <a:latin typeface="Arial" panose="020B0604020202020204" pitchFamily="34" charset="0"/>
                <a:cs typeface="Arial" panose="020B0604020202020204" pitchFamily="34" charset="0"/>
              </a:rPr>
              <a:t>Compiled </a:t>
            </a:r>
            <a:r>
              <a:rPr lang="en-US" sz="3600" dirty="0">
                <a:latin typeface="Arial" panose="020B0604020202020204" pitchFamily="34" charset="0"/>
                <a:cs typeface="Arial" panose="020B0604020202020204" pitchFamily="34" charset="0"/>
              </a:rPr>
              <a:t>by Katie Coleman MSPH </a:t>
            </a:r>
            <a:r>
              <a:rPr lang="en-US" sz="3600" dirty="0" err="1">
                <a:latin typeface="Arial" panose="020B0604020202020204" pitchFamily="34" charset="0"/>
                <a:cs typeface="Arial" panose="020B0604020202020204" pitchFamily="34" charset="0"/>
              </a:rPr>
              <a:t>MacColl</a:t>
            </a:r>
            <a:r>
              <a:rPr lang="en-US" sz="3600" dirty="0">
                <a:latin typeface="Arial" panose="020B0604020202020204" pitchFamily="34" charset="0"/>
                <a:cs typeface="Arial" panose="020B0604020202020204" pitchFamily="34" charset="0"/>
              </a:rPr>
              <a:t> Center at Group Health Research Institute &amp; Roger </a:t>
            </a:r>
            <a:r>
              <a:rPr lang="en-US" sz="3600" dirty="0" err="1">
                <a:latin typeface="Arial" panose="020B0604020202020204" pitchFamily="34" charset="0"/>
                <a:cs typeface="Arial" panose="020B0604020202020204" pitchFamily="34" charset="0"/>
              </a:rPr>
              <a:t>Chaufornier</a:t>
            </a:r>
            <a:r>
              <a:rPr lang="en-US" sz="3600" dirty="0">
                <a:latin typeface="Arial" panose="020B0604020202020204" pitchFamily="34" charset="0"/>
                <a:cs typeface="Arial" panose="020B0604020202020204" pitchFamily="34" charset="0"/>
              </a:rPr>
              <a:t>  CSI Solutions LLC </a:t>
            </a:r>
            <a:r>
              <a:rPr lang="en-US" sz="3600" dirty="0" smtClean="0">
                <a:latin typeface="Arial" panose="020B0604020202020204" pitchFamily="34" charset="0"/>
                <a:cs typeface="Arial" panose="020B0604020202020204" pitchFamily="34" charset="0"/>
              </a:rPr>
              <a:t>7/17/2014</a:t>
            </a:r>
          </a:p>
          <a:p>
            <a:pPr marL="0" indent="0">
              <a:buNone/>
            </a:pPr>
            <a:endParaRPr lang="en-US"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Hospitalization </a:t>
            </a:r>
            <a:r>
              <a:rPr lang="en-US" sz="3600" dirty="0">
                <a:latin typeface="Arial" panose="020B0604020202020204" pitchFamily="34" charset="0"/>
                <a:cs typeface="Arial" panose="020B0604020202020204" pitchFamily="34" charset="0"/>
              </a:rPr>
              <a:t>Risk Screening Tool for Primary Care Providers and Teams (HARMS-8).  Used by a variety of practices and plans, including Stanford’s Coordinated Care Clinic and Dr. Alan </a:t>
            </a:r>
            <a:r>
              <a:rPr lang="en-US" sz="3600" dirty="0" err="1">
                <a:latin typeface="Arial" panose="020B0604020202020204" pitchFamily="34" charset="0"/>
                <a:cs typeface="Arial" panose="020B0604020202020204" pitchFamily="34" charset="0"/>
              </a:rPr>
              <a:t>Glaseroff</a:t>
            </a:r>
            <a:r>
              <a:rPr lang="en-US" sz="3600" dirty="0">
                <a:latin typeface="Arial" panose="020B0604020202020204" pitchFamily="34" charset="0"/>
                <a:cs typeface="Arial" panose="020B0604020202020204" pitchFamily="34" charset="0"/>
              </a:rPr>
              <a:t>.  (Hard copy available)</a:t>
            </a:r>
          </a:p>
          <a:p>
            <a:r>
              <a:rPr lang="en-US" sz="3600" dirty="0">
                <a:latin typeface="Arial" panose="020B0604020202020204" pitchFamily="34" charset="0"/>
                <a:cs typeface="Arial" panose="020B0604020202020204" pitchFamily="34" charset="0"/>
              </a:rPr>
              <a:t>Patient Activation Measure.  Created by Judith Hibbard PhD and now owned and managed by Insignia Health.  A validated measure of patient activation, this tool comes in various lengths and languages.  More information at </a:t>
            </a:r>
            <a:r>
              <a:rPr lang="en-US" sz="3600" u="sng" dirty="0">
                <a:latin typeface="Arial" panose="020B0604020202020204" pitchFamily="34" charset="0"/>
                <a:cs typeface="Arial" panose="020B0604020202020204" pitchFamily="34" charset="0"/>
                <a:hlinkClick r:id="rId2"/>
              </a:rPr>
              <a:t>http://www.insigniahealth.com/solutions/patient-activation-measure/what-a-pam-score-reveals</a:t>
            </a:r>
            <a:r>
              <a:rPr lang="en-US" sz="3600" dirty="0">
                <a:latin typeface="Arial" panose="020B0604020202020204" pitchFamily="34" charset="0"/>
                <a:cs typeface="Arial" panose="020B0604020202020204" pitchFamily="34" charset="0"/>
              </a:rPr>
              <a:t>.  (Accessed 7/17/14)</a:t>
            </a:r>
          </a:p>
          <a:p>
            <a:r>
              <a:rPr lang="en-US" sz="3600" dirty="0">
                <a:latin typeface="Arial" panose="020B0604020202020204" pitchFamily="34" charset="0"/>
                <a:cs typeface="Arial" panose="020B0604020202020204" pitchFamily="34" charset="0"/>
              </a:rPr>
              <a:t>Cambridge Health Alliance Team-Based Care Leadership Team. “Cambridge Health Alliance Model of Team-Based Care and Implementation Guide and Toolkit.” Boston, MA.  Cambridge Health Alliance is a forward-thinking safety-net health system in Massachusetts. (Hard copy available)</a:t>
            </a:r>
          </a:p>
          <a:p>
            <a:r>
              <a:rPr lang="en-US" sz="3600" dirty="0">
                <a:latin typeface="Arial" panose="020B0604020202020204" pitchFamily="34" charset="0"/>
                <a:cs typeface="Arial" panose="020B0604020202020204" pitchFamily="34" charset="0"/>
              </a:rPr>
              <a:t>Chan K “Improving New Patient Access: Orientation Clinic” Chinatown Public Health Center. SF Quality Culture Series. March 12, 2013. (Hard copy available)</a:t>
            </a:r>
          </a:p>
          <a:p>
            <a:r>
              <a:rPr lang="en-US" sz="3600" dirty="0">
                <a:latin typeface="Arial" panose="020B0604020202020204" pitchFamily="34" charset="0"/>
                <a:cs typeface="Arial" panose="020B0604020202020204" pitchFamily="34" charset="0"/>
              </a:rPr>
              <a:t>Screening, Brief Intervention, Referral to Treatment (SBIRT).  See </a:t>
            </a:r>
            <a:r>
              <a:rPr lang="en-US" sz="3600" u="sng" dirty="0">
                <a:latin typeface="Arial" panose="020B0604020202020204" pitchFamily="34" charset="0"/>
                <a:cs typeface="Arial" panose="020B0604020202020204" pitchFamily="34" charset="0"/>
                <a:hlinkClick r:id="rId3"/>
              </a:rPr>
              <a:t>www.sbirtoregon.org</a:t>
            </a:r>
            <a:r>
              <a:rPr lang="en-US" sz="3600" dirty="0">
                <a:latin typeface="Arial" panose="020B0604020202020204" pitchFamily="34" charset="0"/>
                <a:cs typeface="Arial" panose="020B0604020202020204" pitchFamily="34" charset="0"/>
              </a:rPr>
              <a:t> for more from the Oregon Health and Science University.(Accessed 7/17/14)  AND for more on integrating behavioral health broadly, Collins C, Hewson DL, </a:t>
            </a:r>
            <a:r>
              <a:rPr lang="en-US" sz="3600" dirty="0" err="1">
                <a:latin typeface="Arial" panose="020B0604020202020204" pitchFamily="34" charset="0"/>
                <a:cs typeface="Arial" panose="020B0604020202020204" pitchFamily="34" charset="0"/>
              </a:rPr>
              <a:t>Munger</a:t>
            </a:r>
            <a:r>
              <a:rPr lang="en-US" sz="3600" dirty="0">
                <a:latin typeface="Arial" panose="020B0604020202020204" pitchFamily="34" charset="0"/>
                <a:cs typeface="Arial" panose="020B0604020202020204" pitchFamily="34" charset="0"/>
              </a:rPr>
              <a:t> R and Wade T.  “Evolving Models of Behavioral Health Integration in Primary Care.”  Milbank Memorial Fund. 2010.   (Hard copy available)</a:t>
            </a:r>
          </a:p>
          <a:p>
            <a:r>
              <a:rPr lang="en-US" sz="3600" dirty="0">
                <a:latin typeface="Arial" panose="020B0604020202020204" pitchFamily="34" charset="0"/>
                <a:cs typeface="Arial" panose="020B0604020202020204" pitchFamily="34" charset="0"/>
              </a:rPr>
              <a:t>Union Health Center’s explanation of their MA career ladder.  Union Health Center is an FQHC in New York City. Published May 9, 2014.  </a:t>
            </a:r>
            <a:r>
              <a:rPr lang="en-US" sz="3600" u="sng" dirty="0">
                <a:latin typeface="Arial" panose="020B0604020202020204" pitchFamily="34" charset="0"/>
                <a:cs typeface="Arial" panose="020B0604020202020204" pitchFamily="34" charset="0"/>
                <a:hlinkClick r:id="rId4"/>
              </a:rPr>
              <a:t>http://www.youtube.com/watch?v=01MD4o5jGng&amp;list=TLjmCRpZeQu-YYMjbOHYjp4DvfGip-SXkY</a:t>
            </a:r>
            <a:r>
              <a:rPr lang="en-US" sz="3600" dirty="0">
                <a:latin typeface="Arial" panose="020B0604020202020204" pitchFamily="34" charset="0"/>
                <a:cs typeface="Arial" panose="020B0604020202020204" pitchFamily="34" charset="0"/>
              </a:rPr>
              <a:t> (Accessed 7/17/14).</a:t>
            </a:r>
          </a:p>
          <a:p>
            <a:r>
              <a:rPr lang="en-US" sz="3600" dirty="0" err="1">
                <a:latin typeface="Arial" panose="020B0604020202020204" pitchFamily="34" charset="0"/>
                <a:cs typeface="Arial" panose="020B0604020202020204" pitchFamily="34" charset="0"/>
              </a:rPr>
              <a:t>Tantau</a:t>
            </a:r>
            <a:r>
              <a:rPr lang="en-US" sz="3600" dirty="0">
                <a:latin typeface="Arial" panose="020B0604020202020204" pitchFamily="34" charset="0"/>
                <a:cs typeface="Arial" panose="020B0604020202020204" pitchFamily="34" charset="0"/>
              </a:rPr>
              <a:t> C. “Optimizing your Care Team.”  </a:t>
            </a:r>
            <a:r>
              <a:rPr lang="en-US" sz="3600" dirty="0" err="1">
                <a:latin typeface="Arial" panose="020B0604020202020204" pitchFamily="34" charset="0"/>
                <a:cs typeface="Arial" panose="020B0604020202020204" pitchFamily="34" charset="0"/>
              </a:rPr>
              <a:t>Tantau</a:t>
            </a:r>
            <a:r>
              <a:rPr lang="en-US" sz="3600" dirty="0">
                <a:latin typeface="Arial" panose="020B0604020202020204" pitchFamily="34" charset="0"/>
                <a:cs typeface="Arial" panose="020B0604020202020204" pitchFamily="34" charset="0"/>
              </a:rPr>
              <a:t> and Associates, LLC.  Chicago Park CA.  This PPT includes information about optimizing your care team and an excellent case study at the end about clearly defining the RN role by Katie Bell, COO of NeighborCare Health, a high performing FHQC in Seattle WA. (Hard copy available)</a:t>
            </a:r>
          </a:p>
          <a:p>
            <a:r>
              <a:rPr lang="en-US" sz="3600" dirty="0">
                <a:latin typeface="Arial" panose="020B0604020202020204" pitchFamily="34" charset="0"/>
                <a:cs typeface="Arial" panose="020B0604020202020204" pitchFamily="34" charset="0"/>
              </a:rPr>
              <a:t>Guided Care:  Comprehensive Primary Care for Complex Patients.  Based on research conducted by Chad Boult MD and team at Johns Hopkins university, this website offers specific job descriptions, and other resources for effective use of RNs as complex care managers in small office practices. More information at: </a:t>
            </a:r>
            <a:r>
              <a:rPr lang="en-US" sz="3600" u="sng" dirty="0">
                <a:latin typeface="Arial" panose="020B0604020202020204" pitchFamily="34" charset="0"/>
                <a:cs typeface="Arial" panose="020B0604020202020204" pitchFamily="34" charset="0"/>
                <a:hlinkClick r:id="rId5"/>
              </a:rPr>
              <a:t>www.guidedcare.org</a:t>
            </a:r>
            <a:r>
              <a:rPr lang="en-US" sz="3600" dirty="0">
                <a:latin typeface="Arial" panose="020B0604020202020204" pitchFamily="34" charset="0"/>
                <a:cs typeface="Arial" panose="020B0604020202020204" pitchFamily="34" charset="0"/>
              </a:rPr>
              <a:t> (accessed 7/17/14).</a:t>
            </a:r>
          </a:p>
          <a:p>
            <a:r>
              <a:rPr lang="en-US" sz="3600" dirty="0">
                <a:latin typeface="Arial" panose="020B0604020202020204" pitchFamily="34" charset="0"/>
                <a:cs typeface="Arial" panose="020B0604020202020204" pitchFamily="34" charset="0"/>
              </a:rPr>
              <a:t>Decreasing Demand for Appointments.  Institute for Healthcare Improvement.  {Hard copy attached}</a:t>
            </a:r>
          </a:p>
          <a:p>
            <a:r>
              <a:rPr lang="en-US" sz="3600" dirty="0">
                <a:latin typeface="Arial" panose="020B0604020202020204" pitchFamily="34" charset="0"/>
                <a:cs typeface="Arial" panose="020B0604020202020204" pitchFamily="34" charset="0"/>
              </a:rPr>
              <a:t>Group Health Cooperative. “Group Visit Starter Kit” 2001.  A classic on how to get started with group visits. Available at </a:t>
            </a:r>
            <a:r>
              <a:rPr lang="en-US" sz="3600" u="sng" dirty="0">
                <a:latin typeface="Arial" panose="020B0604020202020204" pitchFamily="34" charset="0"/>
                <a:cs typeface="Arial" panose="020B0604020202020204" pitchFamily="34" charset="0"/>
                <a:hlinkClick r:id="rId6"/>
              </a:rPr>
              <a:t>www.improvingchroniccare.org</a:t>
            </a:r>
            <a:r>
              <a:rPr lang="en-US" sz="3600" dirty="0">
                <a:latin typeface="Arial" panose="020B0604020202020204" pitchFamily="34" charset="0"/>
                <a:cs typeface="Arial" panose="020B0604020202020204" pitchFamily="34" charset="0"/>
              </a:rPr>
              <a:t>.  (Hard copy available)</a:t>
            </a:r>
          </a:p>
          <a:p>
            <a:r>
              <a:rPr lang="en-US" sz="3600" dirty="0">
                <a:latin typeface="Arial" panose="020B0604020202020204" pitchFamily="34" charset="0"/>
                <a:cs typeface="Arial" panose="020B0604020202020204" pitchFamily="34" charset="0"/>
              </a:rPr>
              <a:t>Davis AM, Sawyer DR, Vinci LM “The Potential of Group Visits in Diabetes Care.” Clinical Diabetes Volume 26:2 11/2/2008. (Hard copy available)</a:t>
            </a:r>
          </a:p>
          <a:p>
            <a:r>
              <a:rPr lang="en-US" sz="3600" dirty="0">
                <a:latin typeface="Arial" panose="020B0604020202020204" pitchFamily="34" charset="0"/>
                <a:cs typeface="Arial" panose="020B0604020202020204" pitchFamily="34" charset="0"/>
              </a:rPr>
              <a:t>Emanuel EJ “Hi, It’s Your Doctor.”  New York Times </a:t>
            </a:r>
            <a:r>
              <a:rPr lang="en-US" sz="3600" dirty="0" err="1">
                <a:latin typeface="Arial" panose="020B0604020202020204" pitchFamily="34" charset="0"/>
                <a:cs typeface="Arial" panose="020B0604020202020204" pitchFamily="34" charset="0"/>
              </a:rPr>
              <a:t>Opinionator</a:t>
            </a:r>
            <a:r>
              <a:rPr lang="en-US" sz="3600" dirty="0">
                <a:latin typeface="Arial" panose="020B0604020202020204" pitchFamily="34" charset="0"/>
                <a:cs typeface="Arial" panose="020B0604020202020204" pitchFamily="34" charset="0"/>
              </a:rPr>
              <a:t>. 9/5/2013.  Available at </a:t>
            </a:r>
            <a:r>
              <a:rPr lang="en-US" sz="3600" u="sng" dirty="0">
                <a:latin typeface="Arial" panose="020B0604020202020204" pitchFamily="34" charset="0"/>
                <a:cs typeface="Arial" panose="020B0604020202020204" pitchFamily="34" charset="0"/>
                <a:hlinkClick r:id="rId7"/>
              </a:rPr>
              <a:t>http://opinionator.blogs.nytimes.com/2013/09/05/hi-its-your-doctor/</a:t>
            </a:r>
            <a:r>
              <a:rPr lang="en-US" sz="3600" dirty="0">
                <a:latin typeface="Arial" panose="020B0604020202020204" pitchFamily="34" charset="0"/>
                <a:cs typeface="Arial" panose="020B0604020202020204" pitchFamily="34" charset="0"/>
              </a:rPr>
              <a:t>  ( Accessed 7/1/7/14).</a:t>
            </a:r>
          </a:p>
          <a:p>
            <a:r>
              <a:rPr lang="en-US" sz="3600" dirty="0">
                <a:latin typeface="Arial" panose="020B0604020202020204" pitchFamily="34" charset="0"/>
                <a:cs typeface="Arial" panose="020B0604020202020204" pitchFamily="34" charset="0"/>
              </a:rPr>
              <a:t>Living Well with Chronic Conditions is also known as Chronic Disease Self-Management (CDSMP).  This program was developed by Kate </a:t>
            </a:r>
            <a:r>
              <a:rPr lang="en-US" sz="3600" dirty="0" err="1">
                <a:latin typeface="Arial" panose="020B0604020202020204" pitchFamily="34" charset="0"/>
                <a:cs typeface="Arial" panose="020B0604020202020204" pitchFamily="34" charset="0"/>
              </a:rPr>
              <a:t>Lorig</a:t>
            </a:r>
            <a:r>
              <a:rPr lang="en-US" sz="3600" dirty="0">
                <a:latin typeface="Arial" panose="020B0604020202020204" pitchFamily="34" charset="0"/>
                <a:cs typeface="Arial" panose="020B0604020202020204" pitchFamily="34" charset="0"/>
              </a:rPr>
              <a:t> and colleagues out of Stanford and is established in many communities including in Oregon and Washington.  More information is available at Stanford’s School of Medicine/ Patient Education at </a:t>
            </a:r>
            <a:r>
              <a:rPr lang="en-US" sz="3600" u="sng" dirty="0">
                <a:latin typeface="Arial" panose="020B0604020202020204" pitchFamily="34" charset="0"/>
                <a:cs typeface="Arial" panose="020B0604020202020204" pitchFamily="34" charset="0"/>
                <a:hlinkClick r:id="rId8"/>
              </a:rPr>
              <a:t>http://patienteducation.stanford.edu/programs/cdsmp.html</a:t>
            </a:r>
            <a:r>
              <a:rPr lang="en-US" sz="3600" u="sng"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(accessed 7/17/14).</a:t>
            </a:r>
          </a:p>
          <a:p>
            <a:r>
              <a:rPr lang="en-US" sz="3600" dirty="0">
                <a:latin typeface="Arial" panose="020B0604020202020204" pitchFamily="34" charset="0"/>
                <a:cs typeface="Arial" panose="020B0604020202020204" pitchFamily="34" charset="0"/>
              </a:rPr>
              <a:t>Bureau of Health Professions, HRSA, HHS “Community Health Worker National Workforce Study.”  at </a:t>
            </a:r>
            <a:r>
              <a:rPr lang="en-US" sz="3600" u="sng" dirty="0">
                <a:latin typeface="Arial" panose="020B0604020202020204" pitchFamily="34" charset="0"/>
                <a:cs typeface="Arial" panose="020B0604020202020204" pitchFamily="34" charset="0"/>
                <a:hlinkClick r:id="rId9"/>
              </a:rPr>
              <a:t>http://bhpr.hrsa.gov/healthworkforce/reports/chwstudy2007.pdf</a:t>
            </a:r>
            <a:r>
              <a:rPr lang="en-US" sz="3600" u="sng" dirty="0">
                <a:latin typeface="Arial" panose="020B0604020202020204" pitchFamily="34" charset="0"/>
                <a:cs typeface="Arial" panose="020B0604020202020204" pitchFamily="34" charset="0"/>
              </a:rPr>
              <a:t>   (Accessed 7/17/14).</a:t>
            </a:r>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National Learning Consortium. “Using Patient Portals in Ambulatory Care Settings” HealthIT.gov (Hard copy available)</a:t>
            </a:r>
          </a:p>
          <a:p>
            <a:r>
              <a:rPr lang="en-US" sz="3600" dirty="0" err="1">
                <a:latin typeface="Arial" panose="020B0604020202020204" pitchFamily="34" charset="0"/>
                <a:cs typeface="Arial" panose="020B0604020202020204" pitchFamily="34" charset="0"/>
              </a:rPr>
              <a:t>Emont</a:t>
            </a:r>
            <a:r>
              <a:rPr lang="en-US" sz="3600" dirty="0">
                <a:latin typeface="Arial" panose="020B0604020202020204" pitchFamily="34" charset="0"/>
                <a:cs typeface="Arial" panose="020B0604020202020204" pitchFamily="34" charset="0"/>
              </a:rPr>
              <a:t> S “Measuring the Impact of Patient Portals: What the Literature Tells Us.”  California Health Care Foundation May 2011.  (Hard copy available)</a:t>
            </a:r>
          </a:p>
          <a:p>
            <a:r>
              <a:rPr lang="en-US" sz="3600" dirty="0" err="1">
                <a:latin typeface="Arial" panose="020B0604020202020204" pitchFamily="34" charset="0"/>
                <a:cs typeface="Arial" panose="020B0604020202020204" pitchFamily="34" charset="0"/>
              </a:rPr>
              <a:t>Lattier</a:t>
            </a:r>
            <a:r>
              <a:rPr lang="en-US" sz="3600" dirty="0">
                <a:latin typeface="Arial" panose="020B0604020202020204" pitchFamily="34" charset="0"/>
                <a:cs typeface="Arial" panose="020B0604020202020204" pitchFamily="34" charset="0"/>
              </a:rPr>
              <a:t> V et al “Safety and effectiveness of nurse telephone consultation in out of hours primary care: randomized controlled trial”. BMJ Volume 317.  10/17/1998. (Hard copy available)</a:t>
            </a:r>
          </a:p>
          <a:p>
            <a:r>
              <a:rPr lang="en-US" sz="3600" dirty="0">
                <a:latin typeface="Arial" panose="020B0604020202020204" pitchFamily="34" charset="0"/>
                <a:cs typeface="Arial" panose="020B0604020202020204" pitchFamily="34" charset="0"/>
              </a:rPr>
              <a:t>Bunn F, Byrne G, Kendall S “Telephone consultation and triage: effects on health care use and patient satisfaction (review)”.  Cochrane Collaboration.  </a:t>
            </a:r>
            <a:r>
              <a:rPr lang="en-US" sz="3600" i="1" dirty="0">
                <a:latin typeface="Arial" panose="020B0604020202020204" pitchFamily="34" charset="0"/>
                <a:cs typeface="Arial" panose="020B0604020202020204" pitchFamily="34" charset="0"/>
              </a:rPr>
              <a:t>The Cochrane Library. </a:t>
            </a:r>
            <a:r>
              <a:rPr lang="en-US" sz="3600" dirty="0">
                <a:latin typeface="Arial" panose="020B0604020202020204" pitchFamily="34" charset="0"/>
                <a:cs typeface="Arial" panose="020B0604020202020204" pitchFamily="34" charset="0"/>
              </a:rPr>
              <a:t>2009. Issue 1. </a:t>
            </a:r>
            <a:r>
              <a:rPr lang="en-US" sz="3600" i="1"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Hard copy available)</a:t>
            </a:r>
          </a:p>
          <a:p>
            <a:pPr marL="0" indent="0">
              <a:buNone/>
            </a:pPr>
            <a:endParaRPr lang="en-US" dirty="0"/>
          </a:p>
        </p:txBody>
      </p:sp>
    </p:spTree>
    <p:extLst>
      <p:ext uri="{BB962C8B-B14F-4D97-AF65-F5344CB8AC3E}">
        <p14:creationId xmlns:p14="http://schemas.microsoft.com/office/powerpoint/2010/main" val="260209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Gather Patient </a:t>
            </a:r>
            <a:r>
              <a:rPr lang="en-US" dirty="0" smtClean="0"/>
              <a:t>Experience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3564040"/>
              </p:ext>
            </p:extLst>
          </p:nvPr>
        </p:nvGraphicFramePr>
        <p:xfrm>
          <a:off x="1066800" y="1752601"/>
          <a:ext cx="6545580" cy="3611562"/>
        </p:xfrm>
        <a:graphic>
          <a:graphicData uri="http://schemas.openxmlformats.org/drawingml/2006/table">
            <a:tbl>
              <a:tblPr firstRow="1" firstCol="1" bandRow="1">
                <a:tableStyleId>{5C22544A-7EE6-4342-B048-85BDC9FD1C3A}</a:tableStyleId>
              </a:tblPr>
              <a:tblGrid>
                <a:gridCol w="1550269"/>
                <a:gridCol w="3383523"/>
                <a:gridCol w="1611788"/>
              </a:tblGrid>
              <a:tr h="204643">
                <a:tc>
                  <a:txBody>
                    <a:bodyPr/>
                    <a:lstStyle/>
                    <a:p>
                      <a:pPr marL="0" marR="0">
                        <a:lnSpc>
                          <a:spcPct val="107000"/>
                        </a:lnSpc>
                        <a:spcBef>
                          <a:spcPts val="0"/>
                        </a:spcBef>
                        <a:spcAft>
                          <a:spcPts val="0"/>
                        </a:spcAft>
                      </a:pPr>
                      <a:r>
                        <a:rPr lang="en-US" sz="1100" dirty="0">
                          <a:effectLst/>
                        </a:rPr>
                        <a:t>Approach</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Description</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Examples</a:t>
                      </a:r>
                      <a:endParaRPr lang="en-US" sz="1100">
                        <a:effectLst/>
                        <a:latin typeface="Calibri"/>
                        <a:ea typeface="Calibri"/>
                        <a:cs typeface="Times New Roman"/>
                      </a:endParaRPr>
                    </a:p>
                  </a:txBody>
                  <a:tcPr marL="68580" marR="68580" marT="0" marB="0"/>
                </a:tc>
              </a:tr>
              <a:tr h="1489343">
                <a:tc>
                  <a:txBody>
                    <a:bodyPr/>
                    <a:lstStyle/>
                    <a:p>
                      <a:pPr marL="0" marR="0">
                        <a:lnSpc>
                          <a:spcPct val="107000"/>
                        </a:lnSpc>
                        <a:spcBef>
                          <a:spcPts val="0"/>
                        </a:spcBef>
                        <a:spcAft>
                          <a:spcPts val="0"/>
                        </a:spcAft>
                      </a:pPr>
                      <a:r>
                        <a:rPr lang="en-US" sz="1100" dirty="0">
                          <a:effectLst/>
                        </a:rPr>
                        <a:t>Health Risk Assessment</a:t>
                      </a:r>
                    </a:p>
                    <a:p>
                      <a:pPr marL="0" marR="0">
                        <a:lnSpc>
                          <a:spcPct val="107000"/>
                        </a:lnSpc>
                        <a:spcBef>
                          <a:spcPts val="0"/>
                        </a:spcBef>
                        <a:spcAft>
                          <a:spcPts val="0"/>
                        </a:spcAft>
                      </a:pPr>
                      <a:r>
                        <a:rPr lang="en-US" sz="1100" dirty="0">
                          <a:effectLst/>
                        </a:rPr>
                        <a:t> </a:t>
                      </a:r>
                    </a:p>
                    <a:p>
                      <a:pPr marL="0" marR="0">
                        <a:lnSpc>
                          <a:spcPct val="107000"/>
                        </a:lnSpc>
                        <a:spcBef>
                          <a:spcPts val="0"/>
                        </a:spcBef>
                        <a:spcAft>
                          <a:spcPts val="0"/>
                        </a:spcAft>
                      </a:pPr>
                      <a:r>
                        <a:rPr lang="en-US" sz="1100" dirty="0">
                          <a:effectLst/>
                        </a:rPr>
                        <a:t>HARMS-8 (Hospitalization Admission Risk Monitoring System)</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Evaluation of health risks and quality of life, patients stratified</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New Mexico Medicaid Managed Care Organizations  </a:t>
                      </a:r>
                      <a:endParaRPr lang="en-US" sz="1100">
                        <a:effectLst/>
                        <a:latin typeface="Calibri"/>
                        <a:ea typeface="Calibri"/>
                        <a:cs typeface="Times New Roman"/>
                      </a:endParaRPr>
                    </a:p>
                  </a:txBody>
                  <a:tcPr marL="68580" marR="68580" marT="0" marB="0"/>
                </a:tc>
              </a:tr>
              <a:tr h="1917576">
                <a:tc>
                  <a:txBody>
                    <a:bodyPr/>
                    <a:lstStyle/>
                    <a:p>
                      <a:pPr marL="0" marR="0">
                        <a:lnSpc>
                          <a:spcPct val="107000"/>
                        </a:lnSpc>
                        <a:spcBef>
                          <a:spcPts val="0"/>
                        </a:spcBef>
                        <a:spcAft>
                          <a:spcPts val="0"/>
                        </a:spcAft>
                      </a:pPr>
                      <a:r>
                        <a:rPr lang="en-US" sz="1100">
                          <a:effectLst/>
                        </a:rPr>
                        <a:t>Patient Activation Measure (PAM)</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The PAM measures the extent to</a:t>
                      </a:r>
                    </a:p>
                    <a:p>
                      <a:pPr marL="0" marR="0">
                        <a:lnSpc>
                          <a:spcPct val="107000"/>
                        </a:lnSpc>
                        <a:spcBef>
                          <a:spcPts val="0"/>
                        </a:spcBef>
                        <a:spcAft>
                          <a:spcPts val="0"/>
                        </a:spcAft>
                      </a:pPr>
                      <a:r>
                        <a:rPr lang="en-US" sz="1100" dirty="0">
                          <a:effectLst/>
                        </a:rPr>
                        <a:t>which 1) patients know how to manage their condition, 2) have the skills and behavioral repertoire to manage their condition, and 3) have the confidence that they can collaborate with their health providers, maintain functioning, and access appropriate and high quality care.</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Alan </a:t>
                      </a:r>
                      <a:r>
                        <a:rPr lang="en-US" sz="1100" dirty="0" err="1">
                          <a:effectLst/>
                        </a:rPr>
                        <a:t>Glaseroff</a:t>
                      </a:r>
                      <a:r>
                        <a:rPr lang="en-US" sz="1100" dirty="0">
                          <a:effectLst/>
                        </a:rPr>
                        <a:t>, Stanford Coordinated Care Clinic</a:t>
                      </a:r>
                      <a:endParaRPr lang="en-US"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531938" y="2338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42432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Gather Clinical </a:t>
            </a:r>
            <a:r>
              <a:rPr lang="en-US" dirty="0" smtClean="0"/>
              <a:t>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854593"/>
              </p:ext>
            </p:extLst>
          </p:nvPr>
        </p:nvGraphicFramePr>
        <p:xfrm>
          <a:off x="1219201" y="1371600"/>
          <a:ext cx="6629399" cy="4267202"/>
        </p:xfrm>
        <a:graphic>
          <a:graphicData uri="http://schemas.openxmlformats.org/drawingml/2006/table">
            <a:tbl>
              <a:tblPr firstRow="1" firstCol="1" bandRow="1">
                <a:tableStyleId>{5C22544A-7EE6-4342-B048-85BDC9FD1C3A}</a:tableStyleId>
              </a:tblPr>
              <a:tblGrid>
                <a:gridCol w="1570121"/>
                <a:gridCol w="3426851"/>
                <a:gridCol w="1632427"/>
              </a:tblGrid>
              <a:tr h="221822">
                <a:tc>
                  <a:txBody>
                    <a:bodyPr/>
                    <a:lstStyle/>
                    <a:p>
                      <a:pPr marL="0" marR="0">
                        <a:lnSpc>
                          <a:spcPct val="107000"/>
                        </a:lnSpc>
                        <a:spcBef>
                          <a:spcPts val="0"/>
                        </a:spcBef>
                        <a:spcAft>
                          <a:spcPts val="0"/>
                        </a:spcAft>
                      </a:pPr>
                      <a:r>
                        <a:rPr lang="en-US" sz="1100">
                          <a:effectLst/>
                        </a:rPr>
                        <a:t>Approach</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Description</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Examples</a:t>
                      </a:r>
                      <a:endParaRPr lang="en-US" sz="1100">
                        <a:effectLst/>
                        <a:latin typeface="Calibri"/>
                        <a:ea typeface="Calibri"/>
                        <a:cs typeface="Times New Roman"/>
                      </a:endParaRPr>
                    </a:p>
                  </a:txBody>
                  <a:tcPr marL="68580" marR="68580" marT="0" marB="0"/>
                </a:tc>
              </a:tr>
              <a:tr h="1765540">
                <a:tc>
                  <a:txBody>
                    <a:bodyPr/>
                    <a:lstStyle/>
                    <a:p>
                      <a:pPr marL="0" marR="0">
                        <a:lnSpc>
                          <a:spcPct val="107000"/>
                        </a:lnSpc>
                        <a:spcBef>
                          <a:spcPts val="0"/>
                        </a:spcBef>
                        <a:spcAft>
                          <a:spcPts val="0"/>
                        </a:spcAft>
                      </a:pPr>
                      <a:r>
                        <a:rPr lang="en-US" sz="1100">
                          <a:effectLst/>
                        </a:rPr>
                        <a:t>Telephone visits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Telephonic visits in lieu of face to face or as a way to prepare for the visit.</a:t>
                      </a:r>
                    </a:p>
                    <a:p>
                      <a:pPr marL="0" marR="0">
                        <a:spcBef>
                          <a:spcPts val="0"/>
                        </a:spcBef>
                        <a:spcAft>
                          <a:spcPts val="0"/>
                        </a:spcAft>
                      </a:pPr>
                      <a:r>
                        <a:rPr lang="en-US" sz="1100">
                          <a:effectLst/>
                        </a:rPr>
                        <a:t> </a:t>
                      </a:r>
                      <a:endParaRPr lang="en-US" sz="1000">
                        <a:effectLst/>
                      </a:endParaRPr>
                    </a:p>
                    <a:p>
                      <a:pPr marL="0" marR="0">
                        <a:spcBef>
                          <a:spcPts val="0"/>
                        </a:spcBef>
                        <a:spcAft>
                          <a:spcPts val="0"/>
                        </a:spcAft>
                      </a:pPr>
                      <a:r>
                        <a:rPr lang="en-US" sz="1100">
                          <a:effectLst/>
                        </a:rPr>
                        <a:t>Currently, OHA won’t allow “new” patients to be established this way.  Option for established patients.  Consider looking at schedules, combing, and calling all patients for whom a call might work - would create new slots for those new to CHC.</a:t>
                      </a:r>
                      <a:endParaRPr lang="en-US" sz="10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Lone Star, Texas</a:t>
                      </a:r>
                    </a:p>
                    <a:p>
                      <a:pPr marL="0" marR="0">
                        <a:lnSpc>
                          <a:spcPct val="107000"/>
                        </a:lnSpc>
                        <a:spcBef>
                          <a:spcPts val="0"/>
                        </a:spcBef>
                        <a:spcAft>
                          <a:spcPts val="0"/>
                        </a:spcAft>
                      </a:pPr>
                      <a:r>
                        <a:rPr lang="en-US" sz="1100">
                          <a:effectLst/>
                        </a:rPr>
                        <a:t>First Health reimburse $25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Wright Center, Scranton PA</a:t>
                      </a:r>
                      <a:endParaRPr lang="en-US" sz="1100">
                        <a:effectLst/>
                        <a:latin typeface="Calibri"/>
                        <a:ea typeface="Calibri"/>
                        <a:cs typeface="Times New Roman"/>
                      </a:endParaRPr>
                    </a:p>
                  </a:txBody>
                  <a:tcPr marL="68580" marR="68580" marT="0" marB="0"/>
                </a:tc>
              </a:tr>
              <a:tr h="686006">
                <a:tc>
                  <a:txBody>
                    <a:bodyPr/>
                    <a:lstStyle/>
                    <a:p>
                      <a:pPr marL="0" marR="0">
                        <a:lnSpc>
                          <a:spcPct val="107000"/>
                        </a:lnSpc>
                        <a:spcBef>
                          <a:spcPts val="0"/>
                        </a:spcBef>
                        <a:spcAft>
                          <a:spcPts val="0"/>
                        </a:spcAft>
                      </a:pPr>
                      <a:r>
                        <a:rPr lang="en-US" sz="1100">
                          <a:effectLst/>
                        </a:rPr>
                        <a:t>Mail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Letters + requests via postal address, proactive outreach for folks with chronic disease care, preventive care.</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Group Health Birthday Letters</a:t>
                      </a:r>
                      <a:endParaRPr lang="en-US" sz="1100">
                        <a:effectLst/>
                        <a:latin typeface="Calibri"/>
                        <a:ea typeface="Calibri"/>
                        <a:cs typeface="Times New Roman"/>
                      </a:endParaRPr>
                    </a:p>
                  </a:txBody>
                  <a:tcPr marL="68580" marR="68580" marT="0" marB="0"/>
                </a:tc>
              </a:tr>
              <a:tr h="221822">
                <a:tc>
                  <a:txBody>
                    <a:bodyPr/>
                    <a:lstStyle/>
                    <a:p>
                      <a:pPr marL="0" marR="0">
                        <a:lnSpc>
                          <a:spcPct val="107000"/>
                        </a:lnSpc>
                        <a:spcBef>
                          <a:spcPts val="0"/>
                        </a:spcBef>
                        <a:spcAft>
                          <a:spcPts val="0"/>
                        </a:spcAft>
                      </a:pPr>
                      <a:r>
                        <a:rPr lang="en-US" sz="1100">
                          <a:effectLst/>
                        </a:rPr>
                        <a:t>Text</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Text messaging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Text-4-Baby</a:t>
                      </a:r>
                      <a:endParaRPr lang="en-US" sz="1100">
                        <a:effectLst/>
                        <a:latin typeface="Calibri"/>
                        <a:ea typeface="Calibri"/>
                        <a:cs typeface="Times New Roman"/>
                      </a:endParaRPr>
                    </a:p>
                  </a:txBody>
                  <a:tcPr marL="68580" marR="68580" marT="0" marB="0"/>
                </a:tc>
              </a:tr>
              <a:tr h="686006">
                <a:tc>
                  <a:txBody>
                    <a:bodyPr/>
                    <a:lstStyle/>
                    <a:p>
                      <a:pPr marL="0" marR="0">
                        <a:lnSpc>
                          <a:spcPct val="107000"/>
                        </a:lnSpc>
                        <a:spcBef>
                          <a:spcPts val="0"/>
                        </a:spcBef>
                        <a:spcAft>
                          <a:spcPts val="0"/>
                        </a:spcAft>
                      </a:pPr>
                      <a:r>
                        <a:rPr lang="en-US" sz="1100">
                          <a:effectLst/>
                        </a:rPr>
                        <a:t>Interactive Voice Recognition Technology (IVR)</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Campaigns of outbound robo calls using IVR for targeted messaging and reinforcement.</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Family Care, California</a:t>
                      </a:r>
                      <a:endParaRPr lang="en-US" sz="1100">
                        <a:effectLst/>
                        <a:latin typeface="Calibri"/>
                        <a:ea typeface="Calibri"/>
                        <a:cs typeface="Times New Roman"/>
                      </a:endParaRPr>
                    </a:p>
                  </a:txBody>
                  <a:tcPr marL="68580" marR="68580" marT="0" marB="0"/>
                </a:tc>
              </a:tr>
              <a:tr h="686006">
                <a:tc>
                  <a:txBody>
                    <a:bodyPr/>
                    <a:lstStyle/>
                    <a:p>
                      <a:pPr marL="0" marR="0">
                        <a:lnSpc>
                          <a:spcPct val="107000"/>
                        </a:lnSpc>
                        <a:spcBef>
                          <a:spcPts val="0"/>
                        </a:spcBef>
                        <a:spcAft>
                          <a:spcPts val="0"/>
                        </a:spcAft>
                      </a:pPr>
                      <a:r>
                        <a:rPr lang="en-US" sz="1100">
                          <a:effectLst/>
                        </a:rPr>
                        <a:t>Remote monitoring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Technology to remotely monitor patients using Bluetooth and digital connections. Common for diabetes, CHF and asthma.</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Health Buddy</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8062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 Team Care</a:t>
            </a:r>
            <a:endParaRPr lang="en-US" dirty="0"/>
          </a:p>
        </p:txBody>
      </p:sp>
      <p:sp>
        <p:nvSpPr>
          <p:cNvPr id="5" name="Rectangle 1"/>
          <p:cNvSpPr>
            <a:spLocks noChangeArrowheads="1"/>
          </p:cNvSpPr>
          <p:nvPr/>
        </p:nvSpPr>
        <p:spPr bwMode="auto">
          <a:xfrm>
            <a:off x="3314700" y="1090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323783857"/>
              </p:ext>
            </p:extLst>
          </p:nvPr>
        </p:nvGraphicFramePr>
        <p:xfrm>
          <a:off x="2164518" y="1371599"/>
          <a:ext cx="4794316" cy="4842702"/>
        </p:xfrm>
        <a:graphic>
          <a:graphicData uri="http://schemas.openxmlformats.org/drawingml/2006/table">
            <a:tbl>
              <a:tblPr firstRow="1" firstCol="1" bandRow="1">
                <a:tableStyleId>{5C22544A-7EE6-4342-B048-85BDC9FD1C3A}</a:tableStyleId>
              </a:tblPr>
              <a:tblGrid>
                <a:gridCol w="1135496"/>
                <a:gridCol w="2478265"/>
                <a:gridCol w="1180555"/>
              </a:tblGrid>
              <a:tr h="70549">
                <a:tc>
                  <a:txBody>
                    <a:bodyPr/>
                    <a:lstStyle/>
                    <a:p>
                      <a:pPr marL="0" marR="0">
                        <a:lnSpc>
                          <a:spcPct val="107000"/>
                        </a:lnSpc>
                        <a:spcBef>
                          <a:spcPts val="0"/>
                        </a:spcBef>
                        <a:spcAft>
                          <a:spcPts val="0"/>
                        </a:spcAft>
                      </a:pPr>
                      <a:r>
                        <a:rPr lang="en-US" sz="900" dirty="0" smtClean="0">
                          <a:effectLst/>
                        </a:rPr>
                        <a:t>Approach</a:t>
                      </a:r>
                      <a:endParaRPr lang="en-US" sz="900" dirty="0">
                        <a:effectLst/>
                        <a:latin typeface="Calibri"/>
                        <a:ea typeface="Calibri"/>
                        <a:cs typeface="Times New Roman"/>
                      </a:endParaRPr>
                    </a:p>
                  </a:txBody>
                  <a:tcPr marL="54071" marR="54071" marT="0" marB="0"/>
                </a:tc>
                <a:tc>
                  <a:txBody>
                    <a:bodyPr/>
                    <a:lstStyle/>
                    <a:p>
                      <a:pPr marL="0" marR="0">
                        <a:lnSpc>
                          <a:spcPct val="107000"/>
                        </a:lnSpc>
                        <a:spcBef>
                          <a:spcPts val="0"/>
                        </a:spcBef>
                        <a:spcAft>
                          <a:spcPts val="0"/>
                        </a:spcAft>
                      </a:pPr>
                      <a:r>
                        <a:rPr lang="en-US" sz="900" dirty="0">
                          <a:effectLst/>
                        </a:rPr>
                        <a:t>Description</a:t>
                      </a:r>
                      <a:endParaRPr lang="en-US" sz="900" dirty="0">
                        <a:effectLst/>
                        <a:latin typeface="Calibri"/>
                        <a:ea typeface="Calibri"/>
                        <a:cs typeface="Times New Roman"/>
                      </a:endParaRPr>
                    </a:p>
                  </a:txBody>
                  <a:tcPr marL="54071" marR="54071" marT="0" marB="0"/>
                </a:tc>
                <a:tc>
                  <a:txBody>
                    <a:bodyPr/>
                    <a:lstStyle/>
                    <a:p>
                      <a:pPr marL="0" marR="0">
                        <a:lnSpc>
                          <a:spcPct val="107000"/>
                        </a:lnSpc>
                        <a:spcBef>
                          <a:spcPts val="0"/>
                        </a:spcBef>
                        <a:spcAft>
                          <a:spcPts val="0"/>
                        </a:spcAft>
                      </a:pPr>
                      <a:r>
                        <a:rPr lang="en-US" sz="900">
                          <a:effectLst/>
                        </a:rPr>
                        <a:t>Examples</a:t>
                      </a:r>
                      <a:endParaRPr lang="en-US" sz="900">
                        <a:effectLst/>
                        <a:latin typeface="Calibri"/>
                        <a:ea typeface="Calibri"/>
                        <a:cs typeface="Times New Roman"/>
                      </a:endParaRPr>
                    </a:p>
                  </a:txBody>
                  <a:tcPr marL="54071" marR="54071" marT="0" marB="0"/>
                </a:tc>
              </a:tr>
              <a:tr h="424309">
                <a:tc>
                  <a:txBody>
                    <a:bodyPr/>
                    <a:lstStyle/>
                    <a:p>
                      <a:pPr marL="0" marR="0">
                        <a:lnSpc>
                          <a:spcPct val="107000"/>
                        </a:lnSpc>
                        <a:spcBef>
                          <a:spcPts val="0"/>
                        </a:spcBef>
                        <a:spcAft>
                          <a:spcPts val="0"/>
                        </a:spcAft>
                      </a:pPr>
                      <a:r>
                        <a:rPr lang="en-US" sz="900">
                          <a:effectLst/>
                        </a:rPr>
                        <a:t>Behaviorist</a:t>
                      </a:r>
                      <a:endParaRPr lang="en-US" sz="900">
                        <a:effectLst/>
                        <a:latin typeface="Calibri"/>
                        <a:ea typeface="Calibri"/>
                        <a:cs typeface="Times New Roman"/>
                      </a:endParaRPr>
                    </a:p>
                  </a:txBody>
                  <a:tcPr marL="54071" marR="54071" marT="0" marB="0"/>
                </a:tc>
                <a:tc>
                  <a:txBody>
                    <a:bodyPr/>
                    <a:lstStyle/>
                    <a:p>
                      <a:pPr marL="0" marR="0">
                        <a:lnSpc>
                          <a:spcPct val="107000"/>
                        </a:lnSpc>
                        <a:spcBef>
                          <a:spcPts val="0"/>
                        </a:spcBef>
                        <a:spcAft>
                          <a:spcPts val="0"/>
                        </a:spcAft>
                      </a:pPr>
                      <a:r>
                        <a:rPr lang="en-US" sz="900">
                          <a:effectLst/>
                        </a:rPr>
                        <a:t>The BHC provides brief, targeted, real-time assessments/interventions to address the psychosocial aspects of primary care.</a:t>
                      </a:r>
                      <a:endParaRPr lang="en-US" sz="900">
                        <a:effectLst/>
                        <a:latin typeface="Calibri"/>
                        <a:ea typeface="Calibri"/>
                        <a:cs typeface="Times New Roman"/>
                      </a:endParaRPr>
                    </a:p>
                  </a:txBody>
                  <a:tcPr marL="54071" marR="54071" marT="0" marB="0"/>
                </a:tc>
                <a:tc>
                  <a:txBody>
                    <a:bodyPr/>
                    <a:lstStyle/>
                    <a:p>
                      <a:pPr marL="0" marR="0">
                        <a:lnSpc>
                          <a:spcPct val="107000"/>
                        </a:lnSpc>
                        <a:spcBef>
                          <a:spcPts val="0"/>
                        </a:spcBef>
                        <a:spcAft>
                          <a:spcPts val="0"/>
                        </a:spcAft>
                      </a:pPr>
                      <a:r>
                        <a:rPr lang="en-US" sz="900" dirty="0" smtClean="0">
                          <a:effectLst/>
                        </a:rPr>
                        <a:t>Oregon</a:t>
                      </a:r>
                      <a:endParaRPr lang="en-US" sz="900" dirty="0">
                        <a:effectLst/>
                        <a:latin typeface="Calibri"/>
                        <a:ea typeface="Calibri"/>
                        <a:cs typeface="Times New Roman"/>
                      </a:endParaRPr>
                    </a:p>
                  </a:txBody>
                  <a:tcPr marL="54071" marR="54071" marT="0" marB="0"/>
                </a:tc>
              </a:tr>
              <a:tr h="3960217">
                <a:tc>
                  <a:txBody>
                    <a:bodyPr/>
                    <a:lstStyle/>
                    <a:p>
                      <a:pPr marL="0" marR="0">
                        <a:lnSpc>
                          <a:spcPct val="107000"/>
                        </a:lnSpc>
                        <a:spcBef>
                          <a:spcPts val="0"/>
                        </a:spcBef>
                        <a:spcAft>
                          <a:spcPts val="0"/>
                        </a:spcAft>
                      </a:pPr>
                      <a:r>
                        <a:rPr lang="en-US" sz="900" dirty="0">
                          <a:effectLst/>
                        </a:rPr>
                        <a:t>Medical Assistants</a:t>
                      </a:r>
                      <a:endParaRPr lang="en-US" sz="900" dirty="0">
                        <a:effectLst/>
                        <a:latin typeface="Calibri"/>
                        <a:ea typeface="Calibri"/>
                        <a:cs typeface="Times New Roman"/>
                      </a:endParaRPr>
                    </a:p>
                  </a:txBody>
                  <a:tcPr marL="54071" marR="54071" marT="0" marB="0"/>
                </a:tc>
                <a:tc>
                  <a:txBody>
                    <a:bodyPr/>
                    <a:lstStyle/>
                    <a:p>
                      <a:pPr marL="0" marR="0">
                        <a:lnSpc>
                          <a:spcPct val="107000"/>
                        </a:lnSpc>
                        <a:spcBef>
                          <a:spcPts val="0"/>
                        </a:spcBef>
                        <a:spcAft>
                          <a:spcPts val="0"/>
                        </a:spcAft>
                      </a:pPr>
                      <a:r>
                        <a:rPr lang="en-US" sz="900" dirty="0">
                          <a:effectLst/>
                        </a:rPr>
                        <a:t>Conduct health coaching</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Scribing as a way to improve provider/patient relationship and flow</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Career ladder for developing Medical Assistant skills</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Prepares for, attends and participates in team meetings and huddle(s)</a:t>
                      </a:r>
                    </a:p>
                    <a:p>
                      <a:pPr marL="342900" marR="0" lvl="0" indent="-342900">
                        <a:lnSpc>
                          <a:spcPct val="107000"/>
                        </a:lnSpc>
                        <a:spcBef>
                          <a:spcPts val="0"/>
                        </a:spcBef>
                        <a:spcAft>
                          <a:spcPts val="0"/>
                        </a:spcAft>
                        <a:buFont typeface="Wingdings"/>
                        <a:buChar char=""/>
                      </a:pPr>
                      <a:r>
                        <a:rPr lang="en-US" sz="900" dirty="0">
                          <a:effectLst/>
                        </a:rPr>
                        <a:t>Responsible for patient flow on day of visit</a:t>
                      </a:r>
                    </a:p>
                    <a:p>
                      <a:pPr marL="342900" marR="0" lvl="0" indent="-342900">
                        <a:lnSpc>
                          <a:spcPct val="107000"/>
                        </a:lnSpc>
                        <a:spcBef>
                          <a:spcPts val="0"/>
                        </a:spcBef>
                        <a:spcAft>
                          <a:spcPts val="0"/>
                        </a:spcAft>
                        <a:buFont typeface="Wingdings"/>
                        <a:buChar char=""/>
                      </a:pPr>
                      <a:r>
                        <a:rPr lang="en-US" sz="900" dirty="0">
                          <a:effectLst/>
                        </a:rPr>
                        <a:t>Completes required pre-visit and visit preparation using the MA Standards of Care checklist </a:t>
                      </a:r>
                    </a:p>
                    <a:p>
                      <a:pPr marL="342900" marR="0" lvl="0" indent="-342900">
                        <a:lnSpc>
                          <a:spcPct val="107000"/>
                        </a:lnSpc>
                        <a:spcBef>
                          <a:spcPts val="0"/>
                        </a:spcBef>
                        <a:spcAft>
                          <a:spcPts val="0"/>
                        </a:spcAft>
                        <a:buFont typeface="Wingdings"/>
                        <a:buChar char=""/>
                      </a:pPr>
                      <a:r>
                        <a:rPr lang="en-US" sz="900" dirty="0">
                          <a:effectLst/>
                        </a:rPr>
                        <a:t>Reviews and completes any overdue health maintenance and open orders at every visit</a:t>
                      </a:r>
                    </a:p>
                    <a:p>
                      <a:pPr marL="342900" marR="0" lvl="0" indent="-342900">
                        <a:lnSpc>
                          <a:spcPct val="107000"/>
                        </a:lnSpc>
                        <a:spcBef>
                          <a:spcPts val="0"/>
                        </a:spcBef>
                        <a:spcAft>
                          <a:spcPts val="0"/>
                        </a:spcAft>
                        <a:buFont typeface="Wingdings"/>
                        <a:buChar char=""/>
                      </a:pPr>
                      <a:r>
                        <a:rPr lang="en-US" sz="900" dirty="0">
                          <a:effectLst/>
                        </a:rPr>
                        <a:t>Completes appropriate documentation of questionnaires </a:t>
                      </a:r>
                    </a:p>
                    <a:p>
                      <a:pPr marL="342900" marR="0" lvl="0" indent="-342900">
                        <a:lnSpc>
                          <a:spcPct val="107000"/>
                        </a:lnSpc>
                        <a:spcBef>
                          <a:spcPts val="0"/>
                        </a:spcBef>
                        <a:spcAft>
                          <a:spcPts val="0"/>
                        </a:spcAft>
                        <a:buFont typeface="Wingdings"/>
                        <a:buChar char=""/>
                      </a:pPr>
                      <a:r>
                        <a:rPr lang="en-US" sz="900" dirty="0">
                          <a:effectLst/>
                        </a:rPr>
                        <a:t>Completes follow up work after visit </a:t>
                      </a:r>
                    </a:p>
                    <a:p>
                      <a:pPr marL="342900" marR="0" lvl="0" indent="-342900">
                        <a:lnSpc>
                          <a:spcPct val="107000"/>
                        </a:lnSpc>
                        <a:spcBef>
                          <a:spcPts val="0"/>
                        </a:spcBef>
                        <a:spcAft>
                          <a:spcPts val="0"/>
                        </a:spcAft>
                        <a:buFont typeface="Wingdings"/>
                        <a:buChar char=""/>
                      </a:pPr>
                      <a:r>
                        <a:rPr lang="en-US" sz="900" dirty="0">
                          <a:effectLst/>
                        </a:rPr>
                        <a:t>Completes planned care team outreach assignments between visits </a:t>
                      </a:r>
                    </a:p>
                    <a:p>
                      <a:pPr marL="342900" marR="0" lvl="0" indent="-342900">
                        <a:lnSpc>
                          <a:spcPct val="107000"/>
                        </a:lnSpc>
                        <a:spcBef>
                          <a:spcPts val="0"/>
                        </a:spcBef>
                        <a:spcAft>
                          <a:spcPts val="0"/>
                        </a:spcAft>
                        <a:buFont typeface="Wingdings"/>
                        <a:buChar char=""/>
                      </a:pPr>
                      <a:r>
                        <a:rPr lang="en-US" sz="900" dirty="0">
                          <a:effectLst/>
                        </a:rPr>
                        <a:t>Maintains room stocking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Patient Facilitator/Navigator/Health Coach Career Ladder.  (3:1 ratio)</a:t>
                      </a:r>
                    </a:p>
                    <a:p>
                      <a:pPr marL="0" marR="0">
                        <a:lnSpc>
                          <a:spcPct val="107000"/>
                        </a:lnSpc>
                        <a:spcBef>
                          <a:spcPts val="0"/>
                        </a:spcBef>
                        <a:spcAft>
                          <a:spcPts val="0"/>
                        </a:spcAft>
                      </a:pPr>
                      <a:r>
                        <a:rPr lang="en-US" sz="900" dirty="0">
                          <a:effectLst/>
                        </a:rPr>
                        <a:t>Starts with immunization, minor procedures, then  referral coordination, tracking progress, then motivational interviewing</a:t>
                      </a:r>
                      <a:endParaRPr lang="en-US" sz="900" dirty="0">
                        <a:effectLst/>
                        <a:latin typeface="Calibri"/>
                        <a:ea typeface="Calibri"/>
                        <a:cs typeface="Times New Roman"/>
                      </a:endParaRPr>
                    </a:p>
                  </a:txBody>
                  <a:tcPr marL="54071" marR="54071" marT="0" marB="0"/>
                </a:tc>
                <a:tc>
                  <a:txBody>
                    <a:bodyPr/>
                    <a:lstStyle/>
                    <a:p>
                      <a:pPr marL="0" marR="0">
                        <a:lnSpc>
                          <a:spcPct val="107000"/>
                        </a:lnSpc>
                        <a:spcBef>
                          <a:spcPts val="0"/>
                        </a:spcBef>
                        <a:spcAft>
                          <a:spcPts val="0"/>
                        </a:spcAft>
                      </a:pPr>
                      <a:r>
                        <a:rPr lang="en-US" sz="900" dirty="0">
                          <a:effectLst/>
                        </a:rPr>
                        <a:t>University of California, San Francisco </a:t>
                      </a:r>
                      <a:r>
                        <a:rPr lang="en-US" sz="900" dirty="0" err="1">
                          <a:effectLst/>
                        </a:rPr>
                        <a:t>Teamlet</a:t>
                      </a:r>
                      <a:endParaRPr lang="en-US" sz="900" dirty="0">
                        <a:effectLst/>
                      </a:endParaRP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err="1">
                          <a:effectLst/>
                        </a:rPr>
                        <a:t>Miramont</a:t>
                      </a:r>
                      <a:r>
                        <a:rPr lang="en-US" sz="900" dirty="0">
                          <a:effectLst/>
                        </a:rPr>
                        <a:t> Family Medicine, CO</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Union Health Center, New York City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Cambridge Health Alliance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High Plains, Colorado</a:t>
                      </a:r>
                      <a:endParaRPr lang="en-US" sz="900" dirty="0">
                        <a:effectLst/>
                        <a:latin typeface="Calibri"/>
                        <a:ea typeface="Calibri"/>
                        <a:cs typeface="Times New Roman"/>
                      </a:endParaRPr>
                    </a:p>
                  </a:txBody>
                  <a:tcPr marL="54071" marR="54071" marT="0" marB="0"/>
                </a:tc>
              </a:tr>
            </a:tbl>
          </a:graphicData>
        </a:graphic>
      </p:graphicFrame>
      <p:sp>
        <p:nvSpPr>
          <p:cNvPr id="9" name="Rectangle 4"/>
          <p:cNvSpPr>
            <a:spLocks noChangeArrowheads="1"/>
          </p:cNvSpPr>
          <p:nvPr/>
        </p:nvSpPr>
        <p:spPr bwMode="auto">
          <a:xfrm>
            <a:off x="2174875" y="1441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7"/>
          <p:cNvSpPr>
            <a:spLocks noChangeArrowheads="1"/>
          </p:cNvSpPr>
          <p:nvPr/>
        </p:nvSpPr>
        <p:spPr bwMode="auto">
          <a:xfrm>
            <a:off x="1927225" y="1417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00369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 Team Care</a:t>
            </a:r>
            <a:endParaRPr lang="en-US" dirty="0"/>
          </a:p>
        </p:txBody>
      </p:sp>
      <p:sp>
        <p:nvSpPr>
          <p:cNvPr id="5" name="Rectangle 1"/>
          <p:cNvSpPr>
            <a:spLocks noChangeArrowheads="1"/>
          </p:cNvSpPr>
          <p:nvPr/>
        </p:nvSpPr>
        <p:spPr bwMode="auto">
          <a:xfrm>
            <a:off x="3314700" y="1090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2174875" y="1441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7"/>
          <p:cNvSpPr>
            <a:spLocks noChangeArrowheads="1"/>
          </p:cNvSpPr>
          <p:nvPr/>
        </p:nvSpPr>
        <p:spPr bwMode="auto">
          <a:xfrm>
            <a:off x="1927225" y="1417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309788231"/>
              </p:ext>
            </p:extLst>
          </p:nvPr>
        </p:nvGraphicFramePr>
        <p:xfrm>
          <a:off x="1932404" y="1417638"/>
          <a:ext cx="5290280" cy="5015635"/>
        </p:xfrm>
        <a:graphic>
          <a:graphicData uri="http://schemas.openxmlformats.org/drawingml/2006/table">
            <a:tbl>
              <a:tblPr firstRow="1" firstCol="1" bandRow="1">
                <a:tableStyleId>{5C22544A-7EE6-4342-B048-85BDC9FD1C3A}</a:tableStyleId>
              </a:tblPr>
              <a:tblGrid>
                <a:gridCol w="1252961"/>
                <a:gridCol w="2734637"/>
                <a:gridCol w="1302682"/>
              </a:tblGrid>
              <a:tr h="228600">
                <a:tc>
                  <a:txBody>
                    <a:bodyPr/>
                    <a:lstStyle/>
                    <a:p>
                      <a:pPr marL="0" marR="0">
                        <a:lnSpc>
                          <a:spcPct val="107000"/>
                        </a:lnSpc>
                        <a:spcBef>
                          <a:spcPts val="0"/>
                        </a:spcBef>
                        <a:spcAft>
                          <a:spcPts val="0"/>
                        </a:spcAft>
                      </a:pPr>
                      <a:r>
                        <a:rPr lang="en-US" sz="1000" dirty="0" smtClean="0">
                          <a:effectLst/>
                        </a:rPr>
                        <a:t>Approach</a:t>
                      </a:r>
                    </a:p>
                  </a:txBody>
                  <a:tcPr marL="59665" marR="59665" marT="0" marB="0"/>
                </a:tc>
                <a:tc>
                  <a:txBody>
                    <a:bodyPr/>
                    <a:lstStyle/>
                    <a:p>
                      <a:pPr marL="0" marR="0">
                        <a:lnSpc>
                          <a:spcPct val="107000"/>
                        </a:lnSpc>
                        <a:spcBef>
                          <a:spcPts val="0"/>
                        </a:spcBef>
                        <a:spcAft>
                          <a:spcPts val="0"/>
                        </a:spcAft>
                      </a:pPr>
                      <a:r>
                        <a:rPr lang="en-US" sz="1000" dirty="0" smtClean="0">
                          <a:effectLst/>
                        </a:rPr>
                        <a:t>Description</a:t>
                      </a:r>
                      <a:endParaRPr lang="en-US" sz="1000" dirty="0">
                        <a:effectLst/>
                        <a:latin typeface="Calibri"/>
                        <a:ea typeface="Calibri"/>
                        <a:cs typeface="Times New Roman"/>
                      </a:endParaRPr>
                    </a:p>
                  </a:txBody>
                  <a:tcPr marL="59665" marR="59665" marT="0" marB="0"/>
                </a:tc>
                <a:tc>
                  <a:txBody>
                    <a:bodyPr/>
                    <a:lstStyle/>
                    <a:p>
                      <a:pPr marL="0" marR="0">
                        <a:lnSpc>
                          <a:spcPct val="107000"/>
                        </a:lnSpc>
                        <a:spcBef>
                          <a:spcPts val="0"/>
                        </a:spcBef>
                        <a:spcAft>
                          <a:spcPts val="0"/>
                        </a:spcAft>
                      </a:pPr>
                      <a:r>
                        <a:rPr lang="en-US" sz="1000" dirty="0" smtClean="0">
                          <a:effectLst/>
                        </a:rPr>
                        <a:t>Examples</a:t>
                      </a:r>
                      <a:endParaRPr lang="en-US" sz="1000" dirty="0">
                        <a:effectLst/>
                        <a:latin typeface="Calibri"/>
                        <a:ea typeface="Calibri"/>
                        <a:cs typeface="Times New Roman"/>
                      </a:endParaRPr>
                    </a:p>
                  </a:txBody>
                  <a:tcPr marL="59665" marR="59665" marT="0" marB="0"/>
                </a:tc>
              </a:tr>
              <a:tr h="2341015">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dirty="0" smtClean="0">
                          <a:effectLst/>
                        </a:rPr>
                        <a:t>Nurse/Complex Care Manager,</a:t>
                      </a:r>
                      <a:endParaRPr lang="en-US" sz="1000" dirty="0" smtClean="0">
                        <a:effectLst/>
                        <a:latin typeface="+mn-lt"/>
                        <a:ea typeface="Calibri"/>
                        <a:cs typeface="Times New Roman"/>
                      </a:endParaRPr>
                    </a:p>
                    <a:p>
                      <a:pPr marL="0" marR="0">
                        <a:lnSpc>
                          <a:spcPct val="107000"/>
                        </a:lnSpc>
                        <a:spcBef>
                          <a:spcPts val="0"/>
                        </a:spcBef>
                        <a:spcAft>
                          <a:spcPts val="0"/>
                        </a:spcAft>
                      </a:pPr>
                      <a:endParaRPr lang="en-US" sz="1000" dirty="0">
                        <a:effectLst/>
                        <a:latin typeface="Calibri"/>
                        <a:ea typeface="Calibri"/>
                        <a:cs typeface="Times New Roman"/>
                      </a:endParaRPr>
                    </a:p>
                  </a:txBody>
                  <a:tcPr marL="59665" marR="59665"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dirty="0" smtClean="0">
                          <a:effectLst/>
                        </a:rPr>
                        <a:t>Assess new patients, identify patient problems/needs, self-management support, follow up, navigate specialists/referrals, titrate medicine, target complex, high needs patients, proactive outreach and triage.</a:t>
                      </a:r>
                      <a:endParaRPr lang="en-US" sz="1000" dirty="0" smtClean="0">
                        <a:effectLst/>
                        <a:latin typeface="+mn-lt"/>
                        <a:ea typeface="Calibri"/>
                        <a:cs typeface="Times New Roman"/>
                      </a:endParaRPr>
                    </a:p>
                    <a:p>
                      <a:pPr marL="0" marR="0">
                        <a:lnSpc>
                          <a:spcPct val="107000"/>
                        </a:lnSpc>
                        <a:spcBef>
                          <a:spcPts val="0"/>
                        </a:spcBef>
                        <a:spcAft>
                          <a:spcPts val="0"/>
                        </a:spcAft>
                      </a:pPr>
                      <a:endParaRPr lang="en-US" sz="1000" dirty="0">
                        <a:effectLst/>
                        <a:latin typeface="Calibri"/>
                        <a:ea typeface="Calibri"/>
                        <a:cs typeface="Times New Roman"/>
                      </a:endParaRPr>
                    </a:p>
                  </a:txBody>
                  <a:tcPr marL="59665" marR="59665" marT="0" marB="0"/>
                </a:tc>
                <a:tc>
                  <a:txBody>
                    <a:bodyPr/>
                    <a:lstStyle/>
                    <a:p>
                      <a:pPr marL="0" marR="0">
                        <a:lnSpc>
                          <a:spcPct val="107000"/>
                        </a:lnSpc>
                        <a:spcBef>
                          <a:spcPts val="0"/>
                        </a:spcBef>
                        <a:spcAft>
                          <a:spcPts val="0"/>
                        </a:spcAft>
                      </a:pPr>
                      <a:r>
                        <a:rPr lang="en-US" sz="1000" dirty="0" smtClean="0">
                          <a:effectLst/>
                        </a:rPr>
                        <a:t>Sebastopol, CA </a:t>
                      </a:r>
                    </a:p>
                    <a:p>
                      <a:pPr marL="0" marR="0">
                        <a:lnSpc>
                          <a:spcPct val="107000"/>
                        </a:lnSpc>
                        <a:spcBef>
                          <a:spcPts val="0"/>
                        </a:spcBef>
                        <a:spcAft>
                          <a:spcPts val="0"/>
                        </a:spcAft>
                      </a:pPr>
                      <a:r>
                        <a:rPr lang="en-US" sz="1000" dirty="0" smtClean="0">
                          <a:effectLst/>
                        </a:rPr>
                        <a:t>Patient Navigator</a:t>
                      </a:r>
                    </a:p>
                    <a:p>
                      <a:pPr marL="0" marR="0">
                        <a:lnSpc>
                          <a:spcPct val="107000"/>
                        </a:lnSpc>
                        <a:spcBef>
                          <a:spcPts val="0"/>
                        </a:spcBef>
                        <a:spcAft>
                          <a:spcPts val="0"/>
                        </a:spcAft>
                      </a:pPr>
                      <a:r>
                        <a:rPr lang="en-US" sz="1000" dirty="0" smtClean="0">
                          <a:effectLst/>
                        </a:rPr>
                        <a:t>Harvard Vanguard, MA Medication </a:t>
                      </a:r>
                      <a:r>
                        <a:rPr lang="en-US" sz="1000" dirty="0" err="1" smtClean="0">
                          <a:effectLst/>
                        </a:rPr>
                        <a:t>Mgmnt</a:t>
                      </a:r>
                      <a:r>
                        <a:rPr lang="en-US" sz="1000" dirty="0" smtClean="0">
                          <a:effectLst/>
                        </a:rPr>
                        <a:t> </a:t>
                      </a:r>
                    </a:p>
                    <a:p>
                      <a:pPr marL="0" marR="0">
                        <a:lnSpc>
                          <a:spcPct val="107000"/>
                        </a:lnSpc>
                        <a:spcBef>
                          <a:spcPts val="0"/>
                        </a:spcBef>
                        <a:spcAft>
                          <a:spcPts val="0"/>
                        </a:spcAft>
                      </a:pPr>
                      <a:r>
                        <a:rPr lang="en-US" sz="1000" dirty="0" smtClean="0">
                          <a:effectLst/>
                        </a:rPr>
                        <a:t>NeighborCare, WA </a:t>
                      </a:r>
                    </a:p>
                    <a:p>
                      <a:pPr marL="0" marR="0">
                        <a:lnSpc>
                          <a:spcPct val="107000"/>
                        </a:lnSpc>
                        <a:spcBef>
                          <a:spcPts val="0"/>
                        </a:spcBef>
                        <a:spcAft>
                          <a:spcPts val="0"/>
                        </a:spcAft>
                      </a:pPr>
                      <a:r>
                        <a:rPr lang="en-US" sz="1000" dirty="0" smtClean="0">
                          <a:effectLst/>
                        </a:rPr>
                        <a:t>Role Clarity</a:t>
                      </a:r>
                    </a:p>
                    <a:p>
                      <a:pPr marL="0" marR="0">
                        <a:lnSpc>
                          <a:spcPct val="107000"/>
                        </a:lnSpc>
                        <a:spcBef>
                          <a:spcPts val="0"/>
                        </a:spcBef>
                        <a:spcAft>
                          <a:spcPts val="0"/>
                        </a:spcAft>
                      </a:pPr>
                      <a:r>
                        <a:rPr lang="en-US" sz="1000" dirty="0" smtClean="0">
                          <a:effectLst/>
                        </a:rPr>
                        <a:t>Johns Hopkins, MA Guided Care</a:t>
                      </a:r>
                    </a:p>
                    <a:p>
                      <a:pPr marL="0" marR="0">
                        <a:lnSpc>
                          <a:spcPct val="107000"/>
                        </a:lnSpc>
                        <a:spcBef>
                          <a:spcPts val="0"/>
                        </a:spcBef>
                        <a:spcAft>
                          <a:spcPts val="0"/>
                        </a:spcAft>
                      </a:pPr>
                      <a:r>
                        <a:rPr lang="en-US" sz="1000" dirty="0" smtClean="0">
                          <a:effectLst/>
                        </a:rPr>
                        <a:t>Group Health, WA Wellness Visit</a:t>
                      </a:r>
                    </a:p>
                    <a:p>
                      <a:pPr marL="0" marR="0">
                        <a:lnSpc>
                          <a:spcPct val="107000"/>
                        </a:lnSpc>
                        <a:spcBef>
                          <a:spcPts val="0"/>
                        </a:spcBef>
                        <a:spcAft>
                          <a:spcPts val="0"/>
                        </a:spcAft>
                      </a:pPr>
                      <a:endParaRPr lang="en-US" sz="1000" dirty="0">
                        <a:effectLst/>
                        <a:latin typeface="Calibri"/>
                        <a:ea typeface="Calibri"/>
                        <a:cs typeface="Times New Roman"/>
                      </a:endParaRPr>
                    </a:p>
                  </a:txBody>
                  <a:tcPr marL="59665" marR="59665" marT="0" marB="0"/>
                </a:tc>
              </a:tr>
              <a:tr h="1248541">
                <a:tc>
                  <a:txBody>
                    <a:bodyPr/>
                    <a:lstStyle/>
                    <a:p>
                      <a:pPr marL="0" marR="0">
                        <a:lnSpc>
                          <a:spcPct val="107000"/>
                        </a:lnSpc>
                        <a:spcBef>
                          <a:spcPts val="0"/>
                        </a:spcBef>
                        <a:spcAft>
                          <a:spcPts val="0"/>
                        </a:spcAft>
                      </a:pPr>
                      <a:r>
                        <a:rPr lang="en-US" sz="1000" dirty="0">
                          <a:effectLst/>
                        </a:rPr>
                        <a:t>Pharmacy Visits</a:t>
                      </a:r>
                      <a:endParaRPr lang="en-US" sz="1000" dirty="0">
                        <a:effectLst/>
                        <a:latin typeface="Calibri"/>
                        <a:ea typeface="Calibri"/>
                        <a:cs typeface="Times New Roman"/>
                      </a:endParaRPr>
                    </a:p>
                  </a:txBody>
                  <a:tcPr marL="59665" marR="59665" marT="0" marB="0"/>
                </a:tc>
                <a:tc>
                  <a:txBody>
                    <a:bodyPr/>
                    <a:lstStyle/>
                    <a:p>
                      <a:pPr marL="0" marR="0">
                        <a:lnSpc>
                          <a:spcPct val="107000"/>
                        </a:lnSpc>
                        <a:spcBef>
                          <a:spcPts val="0"/>
                        </a:spcBef>
                        <a:spcAft>
                          <a:spcPts val="0"/>
                        </a:spcAft>
                      </a:pPr>
                      <a:r>
                        <a:rPr lang="en-US" sz="1000" dirty="0">
                          <a:effectLst/>
                        </a:rPr>
                        <a:t>Pharmacists do medication management and reconciliation.</a:t>
                      </a: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Provide care for patients with acute exacerbation between visits on the phone (usual) or in person (language issues/disability).</a:t>
                      </a: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All new patients with RXs start with pharmacist.</a:t>
                      </a:r>
                      <a:endParaRPr lang="en-US" sz="1000" dirty="0">
                        <a:effectLst/>
                        <a:latin typeface="Calibri"/>
                        <a:ea typeface="Calibri"/>
                        <a:cs typeface="Times New Roman"/>
                      </a:endParaRPr>
                    </a:p>
                  </a:txBody>
                  <a:tcPr marL="59665" marR="59665" marT="0" marB="0"/>
                </a:tc>
                <a:tc>
                  <a:txBody>
                    <a:bodyPr/>
                    <a:lstStyle/>
                    <a:p>
                      <a:pPr marL="0" marR="0">
                        <a:lnSpc>
                          <a:spcPct val="107000"/>
                        </a:lnSpc>
                        <a:spcBef>
                          <a:spcPts val="0"/>
                        </a:spcBef>
                        <a:spcAft>
                          <a:spcPts val="0"/>
                        </a:spcAft>
                      </a:pPr>
                      <a:r>
                        <a:rPr lang="en-US" sz="1000">
                          <a:effectLst/>
                        </a:rPr>
                        <a:t>South Central FDN </a:t>
                      </a:r>
                    </a:p>
                    <a:p>
                      <a:pPr marL="0" marR="0">
                        <a:lnSpc>
                          <a:spcPct val="107000"/>
                        </a:lnSpc>
                        <a:spcBef>
                          <a:spcPts val="0"/>
                        </a:spcBef>
                        <a:spcAft>
                          <a:spcPts val="0"/>
                        </a:spcAft>
                      </a:pPr>
                      <a:r>
                        <a:rPr lang="en-US" sz="1000">
                          <a:effectLst/>
                        </a:rPr>
                        <a:t>Ashville Model</a:t>
                      </a:r>
                    </a:p>
                    <a:p>
                      <a:pPr marL="0" marR="0">
                        <a:lnSpc>
                          <a:spcPct val="107000"/>
                        </a:lnSpc>
                        <a:spcBef>
                          <a:spcPts val="0"/>
                        </a:spcBef>
                        <a:spcAft>
                          <a:spcPts val="0"/>
                        </a:spcAft>
                      </a:pPr>
                      <a:r>
                        <a:rPr lang="en-US" sz="1000">
                          <a:effectLst/>
                        </a:rPr>
                        <a:t> </a:t>
                      </a:r>
                    </a:p>
                    <a:p>
                      <a:pPr marL="0" marR="0">
                        <a:lnSpc>
                          <a:spcPct val="107000"/>
                        </a:lnSpc>
                        <a:spcBef>
                          <a:spcPts val="0"/>
                        </a:spcBef>
                        <a:spcAft>
                          <a:spcPts val="0"/>
                        </a:spcAft>
                      </a:pPr>
                      <a:r>
                        <a:rPr lang="en-US" sz="1000">
                          <a:effectLst/>
                        </a:rPr>
                        <a:t>St. Peter Family Medicine, Olympia WA</a:t>
                      </a:r>
                      <a:endParaRPr lang="en-US" sz="1000">
                        <a:effectLst/>
                        <a:latin typeface="Calibri"/>
                        <a:ea typeface="Calibri"/>
                        <a:cs typeface="Times New Roman"/>
                      </a:endParaRPr>
                    </a:p>
                  </a:txBody>
                  <a:tcPr marL="59665" marR="59665" marT="0" marB="0"/>
                </a:tc>
              </a:tr>
              <a:tr h="936406">
                <a:tc>
                  <a:txBody>
                    <a:bodyPr/>
                    <a:lstStyle/>
                    <a:p>
                      <a:pPr marL="0" marR="0">
                        <a:lnSpc>
                          <a:spcPct val="107000"/>
                        </a:lnSpc>
                        <a:spcBef>
                          <a:spcPts val="0"/>
                        </a:spcBef>
                        <a:spcAft>
                          <a:spcPts val="0"/>
                        </a:spcAft>
                      </a:pPr>
                      <a:r>
                        <a:rPr lang="en-US" sz="1000">
                          <a:effectLst/>
                        </a:rPr>
                        <a:t>LCSW</a:t>
                      </a:r>
                      <a:endParaRPr lang="en-US" sz="1000">
                        <a:effectLst/>
                        <a:latin typeface="Calibri"/>
                        <a:ea typeface="Calibri"/>
                        <a:cs typeface="Times New Roman"/>
                      </a:endParaRPr>
                    </a:p>
                  </a:txBody>
                  <a:tcPr marL="59665" marR="59665" marT="0" marB="0"/>
                </a:tc>
                <a:tc>
                  <a:txBody>
                    <a:bodyPr/>
                    <a:lstStyle/>
                    <a:p>
                      <a:pPr marL="0" marR="0">
                        <a:lnSpc>
                          <a:spcPct val="107000"/>
                        </a:lnSpc>
                        <a:spcBef>
                          <a:spcPts val="0"/>
                        </a:spcBef>
                        <a:spcAft>
                          <a:spcPts val="0"/>
                        </a:spcAft>
                      </a:pPr>
                      <a:r>
                        <a:rPr lang="en-US" sz="1000">
                          <a:effectLst/>
                        </a:rPr>
                        <a:t>Augmenting the patient’s primary care encounter by address gaps in care, provide support to meet patients’ medical and psychosocial problems, assess patients’ psychosocial considerations and their impact on medical status and educate providers how to support patient self-management.  </a:t>
                      </a:r>
                      <a:endParaRPr lang="en-US" sz="1000">
                        <a:effectLst/>
                        <a:latin typeface="Calibri"/>
                        <a:ea typeface="Calibri"/>
                        <a:cs typeface="Times New Roman"/>
                      </a:endParaRPr>
                    </a:p>
                  </a:txBody>
                  <a:tcPr marL="59665" marR="59665" marT="0" marB="0"/>
                </a:tc>
                <a:tc>
                  <a:txBody>
                    <a:bodyPr/>
                    <a:lstStyle/>
                    <a:p>
                      <a:pPr marL="0" marR="0">
                        <a:lnSpc>
                          <a:spcPct val="107000"/>
                        </a:lnSpc>
                        <a:spcBef>
                          <a:spcPts val="0"/>
                        </a:spcBef>
                        <a:spcAft>
                          <a:spcPts val="0"/>
                        </a:spcAft>
                      </a:pPr>
                      <a:r>
                        <a:rPr lang="en-US" sz="1000" dirty="0">
                          <a:effectLst/>
                        </a:rPr>
                        <a:t>11</a:t>
                      </a:r>
                      <a:r>
                        <a:rPr lang="en-US" sz="1000" baseline="30000" dirty="0">
                          <a:effectLst/>
                        </a:rPr>
                        <a:t>th</a:t>
                      </a:r>
                      <a:r>
                        <a:rPr lang="en-US" sz="1000" dirty="0">
                          <a:effectLst/>
                        </a:rPr>
                        <a:t> Street Family Health Services of Drexel University, Philadelphia PA</a:t>
                      </a:r>
                      <a:endParaRPr lang="en-US" sz="1000" dirty="0">
                        <a:effectLst/>
                        <a:latin typeface="Calibri"/>
                        <a:ea typeface="Calibri"/>
                        <a:cs typeface="Times New Roman"/>
                      </a:endParaRPr>
                    </a:p>
                  </a:txBody>
                  <a:tcPr marL="59665" marR="59665" marT="0" marB="0"/>
                </a:tc>
              </a:tr>
            </a:tbl>
          </a:graphicData>
        </a:graphic>
      </p:graphicFrame>
    </p:spTree>
    <p:extLst>
      <p:ext uri="{BB962C8B-B14F-4D97-AF65-F5344CB8AC3E}">
        <p14:creationId xmlns:p14="http://schemas.microsoft.com/office/powerpoint/2010/main" val="3768028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Innovate on the Provider Exam</a:t>
            </a:r>
          </a:p>
        </p:txBody>
      </p:sp>
      <p:graphicFrame>
        <p:nvGraphicFramePr>
          <p:cNvPr id="5" name="Table 4"/>
          <p:cNvGraphicFramePr>
            <a:graphicFrameLocks noGrp="1"/>
          </p:cNvGraphicFramePr>
          <p:nvPr>
            <p:extLst>
              <p:ext uri="{D42A27DB-BD31-4B8C-83A1-F6EECF244321}">
                <p14:modId xmlns:p14="http://schemas.microsoft.com/office/powerpoint/2010/main" val="1840591671"/>
              </p:ext>
            </p:extLst>
          </p:nvPr>
        </p:nvGraphicFramePr>
        <p:xfrm>
          <a:off x="1600199" y="1371600"/>
          <a:ext cx="5638800" cy="4876799"/>
        </p:xfrm>
        <a:graphic>
          <a:graphicData uri="http://schemas.openxmlformats.org/drawingml/2006/table">
            <a:tbl>
              <a:tblPr firstRow="1" firstCol="1" bandRow="1">
                <a:tableStyleId>{5C22544A-7EE6-4342-B048-85BDC9FD1C3A}</a:tableStyleId>
              </a:tblPr>
              <a:tblGrid>
                <a:gridCol w="1335505"/>
                <a:gridCol w="2914793"/>
                <a:gridCol w="1388502"/>
              </a:tblGrid>
              <a:tr h="168156">
                <a:tc>
                  <a:txBody>
                    <a:bodyPr/>
                    <a:lstStyle/>
                    <a:p>
                      <a:pPr marL="0" marR="0">
                        <a:lnSpc>
                          <a:spcPct val="107000"/>
                        </a:lnSpc>
                        <a:spcBef>
                          <a:spcPts val="0"/>
                        </a:spcBef>
                        <a:spcAft>
                          <a:spcPts val="0"/>
                        </a:spcAft>
                      </a:pPr>
                      <a:r>
                        <a:rPr lang="en-US" sz="900" dirty="0">
                          <a:effectLst/>
                        </a:rPr>
                        <a:t>Approach</a:t>
                      </a:r>
                      <a:endParaRPr lang="en-US" sz="900" dirty="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Description</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Examples</a:t>
                      </a:r>
                      <a:endParaRPr lang="en-US" sz="900">
                        <a:effectLst/>
                        <a:latin typeface="Calibri"/>
                        <a:ea typeface="Calibri"/>
                        <a:cs typeface="Times New Roman"/>
                      </a:endParaRPr>
                    </a:p>
                  </a:txBody>
                  <a:tcPr marL="57676" marR="57676" marT="0" marB="0"/>
                </a:tc>
              </a:tr>
              <a:tr h="504468">
                <a:tc>
                  <a:txBody>
                    <a:bodyPr/>
                    <a:lstStyle/>
                    <a:p>
                      <a:pPr marL="0" marR="0">
                        <a:lnSpc>
                          <a:spcPct val="107000"/>
                        </a:lnSpc>
                        <a:spcBef>
                          <a:spcPts val="0"/>
                        </a:spcBef>
                        <a:spcAft>
                          <a:spcPts val="0"/>
                        </a:spcAft>
                      </a:pPr>
                      <a:r>
                        <a:rPr lang="en-US" sz="900">
                          <a:effectLst/>
                        </a:rPr>
                        <a:t>Locums</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Physician who works in the place of the regular physician when that physician is absent, or when a practice.  </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Group Health, WA</a:t>
                      </a:r>
                      <a:endParaRPr lang="en-US" sz="900">
                        <a:effectLst/>
                        <a:latin typeface="Calibri"/>
                        <a:ea typeface="Calibri"/>
                        <a:cs typeface="Times New Roman"/>
                      </a:endParaRPr>
                    </a:p>
                  </a:txBody>
                  <a:tcPr marL="57676" marR="57676" marT="0" marB="0"/>
                </a:tc>
              </a:tr>
              <a:tr h="1008934">
                <a:tc>
                  <a:txBody>
                    <a:bodyPr/>
                    <a:lstStyle/>
                    <a:p>
                      <a:pPr marL="0" marR="0">
                        <a:lnSpc>
                          <a:spcPct val="107000"/>
                        </a:lnSpc>
                        <a:spcBef>
                          <a:spcPts val="0"/>
                        </a:spcBef>
                        <a:spcAft>
                          <a:spcPts val="0"/>
                        </a:spcAft>
                      </a:pPr>
                      <a:r>
                        <a:rPr lang="en-US" sz="900">
                          <a:effectLst/>
                        </a:rPr>
                        <a:t>Group Visits,</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Drop in Medical Appointments (DIGMA)</a:t>
                      </a:r>
                    </a:p>
                    <a:p>
                      <a:pPr marL="0" marR="0">
                        <a:lnSpc>
                          <a:spcPct val="107000"/>
                        </a:lnSpc>
                        <a:spcBef>
                          <a:spcPts val="0"/>
                        </a:spcBef>
                        <a:spcAft>
                          <a:spcPts val="0"/>
                        </a:spcAft>
                      </a:pPr>
                      <a:r>
                        <a:rPr lang="en-US" sz="900">
                          <a:effectLst/>
                        </a:rPr>
                        <a:t>Disease specific groups</a:t>
                      </a:r>
                    </a:p>
                    <a:p>
                      <a:pPr marL="0" marR="0">
                        <a:lnSpc>
                          <a:spcPct val="107000"/>
                        </a:lnSpc>
                        <a:spcBef>
                          <a:spcPts val="0"/>
                        </a:spcBef>
                        <a:spcAft>
                          <a:spcPts val="0"/>
                        </a:spcAft>
                      </a:pPr>
                      <a:r>
                        <a:rPr lang="en-US" sz="900">
                          <a:effectLst/>
                        </a:rPr>
                        <a:t>Disease Clinics</a:t>
                      </a:r>
                    </a:p>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Mini-group visits – MAs as specialists in Diabetes and Chronic Pain</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Clinica Campasena, Colorado</a:t>
                      </a:r>
                    </a:p>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St. Peter Family Medicine, Devin Sawyer </a:t>
                      </a:r>
                      <a:endParaRPr lang="en-US" sz="900">
                        <a:effectLst/>
                        <a:latin typeface="Calibri"/>
                        <a:ea typeface="Calibri"/>
                        <a:cs typeface="Times New Roman"/>
                      </a:endParaRPr>
                    </a:p>
                  </a:txBody>
                  <a:tcPr marL="57676" marR="57676" marT="0" marB="0"/>
                </a:tc>
              </a:tr>
              <a:tr h="504468">
                <a:tc>
                  <a:txBody>
                    <a:bodyPr/>
                    <a:lstStyle/>
                    <a:p>
                      <a:pPr marL="0" marR="0">
                        <a:lnSpc>
                          <a:spcPct val="107000"/>
                        </a:lnSpc>
                        <a:spcBef>
                          <a:spcPts val="0"/>
                        </a:spcBef>
                        <a:spcAft>
                          <a:spcPts val="0"/>
                        </a:spcAft>
                      </a:pPr>
                      <a:r>
                        <a:rPr lang="en-US" sz="900">
                          <a:effectLst/>
                        </a:rPr>
                        <a:t>Group On-boarding</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 Cohorts on-boarded as a group</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Perinatal,</a:t>
                      </a:r>
                    </a:p>
                    <a:p>
                      <a:pPr marL="0" marR="0">
                        <a:lnSpc>
                          <a:spcPct val="107000"/>
                        </a:lnSpc>
                        <a:spcBef>
                          <a:spcPts val="0"/>
                        </a:spcBef>
                        <a:spcAft>
                          <a:spcPts val="0"/>
                        </a:spcAft>
                      </a:pPr>
                      <a:r>
                        <a:rPr lang="en-US" sz="900">
                          <a:effectLst/>
                        </a:rPr>
                        <a:t>Behavioral Health,</a:t>
                      </a:r>
                    </a:p>
                    <a:p>
                      <a:pPr marL="0" marR="0">
                        <a:lnSpc>
                          <a:spcPct val="107000"/>
                        </a:lnSpc>
                        <a:spcBef>
                          <a:spcPts val="0"/>
                        </a:spcBef>
                        <a:spcAft>
                          <a:spcPts val="0"/>
                        </a:spcAft>
                      </a:pPr>
                      <a:r>
                        <a:rPr lang="en-US" sz="900">
                          <a:effectLst/>
                        </a:rPr>
                        <a:t>Military, AA</a:t>
                      </a:r>
                      <a:endParaRPr lang="en-US" sz="900">
                        <a:effectLst/>
                        <a:latin typeface="Calibri"/>
                        <a:ea typeface="Calibri"/>
                        <a:cs typeface="Times New Roman"/>
                      </a:endParaRPr>
                    </a:p>
                  </a:txBody>
                  <a:tcPr marL="57676" marR="57676" marT="0" marB="0"/>
                </a:tc>
              </a:tr>
              <a:tr h="336312">
                <a:tc>
                  <a:txBody>
                    <a:bodyPr/>
                    <a:lstStyle/>
                    <a:p>
                      <a:pPr marL="0" marR="0">
                        <a:lnSpc>
                          <a:spcPct val="107000"/>
                        </a:lnSpc>
                        <a:spcBef>
                          <a:spcPts val="0"/>
                        </a:spcBef>
                        <a:spcAft>
                          <a:spcPts val="0"/>
                        </a:spcAft>
                      </a:pPr>
                      <a:r>
                        <a:rPr lang="en-US" sz="900">
                          <a:effectLst/>
                        </a:rPr>
                        <a:t>Home Visits</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Care team goes into the home</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In Home Primary Care, Snohomish Co, WA</a:t>
                      </a:r>
                      <a:endParaRPr lang="en-US" sz="900">
                        <a:effectLst/>
                        <a:latin typeface="Calibri"/>
                        <a:ea typeface="Calibri"/>
                        <a:cs typeface="Times New Roman"/>
                      </a:endParaRPr>
                    </a:p>
                  </a:txBody>
                  <a:tcPr marL="57676" marR="57676" marT="0" marB="0"/>
                </a:tc>
              </a:tr>
              <a:tr h="336312">
                <a:tc>
                  <a:txBody>
                    <a:bodyPr/>
                    <a:lstStyle/>
                    <a:p>
                      <a:pPr marL="0" marR="0">
                        <a:lnSpc>
                          <a:spcPct val="107000"/>
                        </a:lnSpc>
                        <a:spcBef>
                          <a:spcPts val="0"/>
                        </a:spcBef>
                        <a:spcAft>
                          <a:spcPts val="0"/>
                        </a:spcAft>
                      </a:pPr>
                      <a:r>
                        <a:rPr lang="en-US" sz="900">
                          <a:effectLst/>
                        </a:rPr>
                        <a:t>Virtual visits </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Using iPads and Skype. Long haul trucker pulls over and Skypes in for virtual visit to monitor diabetes.</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North Carolina</a:t>
                      </a:r>
                      <a:endParaRPr lang="en-US" sz="900">
                        <a:effectLst/>
                        <a:latin typeface="Calibri"/>
                        <a:ea typeface="Calibri"/>
                        <a:cs typeface="Times New Roman"/>
                      </a:endParaRPr>
                    </a:p>
                  </a:txBody>
                  <a:tcPr marL="57676" marR="57676" marT="0" marB="0"/>
                </a:tc>
              </a:tr>
              <a:tr h="336312">
                <a:tc>
                  <a:txBody>
                    <a:bodyPr/>
                    <a:lstStyle/>
                    <a:p>
                      <a:pPr marL="0" marR="0">
                        <a:lnSpc>
                          <a:spcPct val="107000"/>
                        </a:lnSpc>
                        <a:spcBef>
                          <a:spcPts val="0"/>
                        </a:spcBef>
                        <a:spcAft>
                          <a:spcPts val="0"/>
                        </a:spcAft>
                      </a:pPr>
                      <a:r>
                        <a:rPr lang="en-US" sz="900">
                          <a:effectLst/>
                        </a:rPr>
                        <a:t>Mobile clinics</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Mobile vans go into the community for services.</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Tennessee</a:t>
                      </a:r>
                    </a:p>
                    <a:p>
                      <a:pPr marL="0" marR="0">
                        <a:lnSpc>
                          <a:spcPct val="107000"/>
                        </a:lnSpc>
                        <a:spcBef>
                          <a:spcPts val="0"/>
                        </a:spcBef>
                        <a:spcAft>
                          <a:spcPts val="0"/>
                        </a:spcAft>
                      </a:pPr>
                      <a:r>
                        <a:rPr lang="en-US" sz="900">
                          <a:effectLst/>
                        </a:rPr>
                        <a:t>Call Doc San Diego</a:t>
                      </a:r>
                      <a:endParaRPr lang="en-US" sz="900">
                        <a:effectLst/>
                        <a:latin typeface="Calibri"/>
                        <a:ea typeface="Calibri"/>
                        <a:cs typeface="Times New Roman"/>
                      </a:endParaRPr>
                    </a:p>
                  </a:txBody>
                  <a:tcPr marL="57676" marR="57676" marT="0" marB="0"/>
                </a:tc>
              </a:tr>
              <a:tr h="1009213">
                <a:tc>
                  <a:txBody>
                    <a:bodyPr/>
                    <a:lstStyle/>
                    <a:p>
                      <a:pPr marL="0" marR="0">
                        <a:lnSpc>
                          <a:spcPct val="107000"/>
                        </a:lnSpc>
                        <a:spcBef>
                          <a:spcPts val="0"/>
                        </a:spcBef>
                        <a:spcAft>
                          <a:spcPts val="0"/>
                        </a:spcAft>
                      </a:pPr>
                      <a:r>
                        <a:rPr lang="en-US" sz="900">
                          <a:effectLst/>
                        </a:rPr>
                        <a:t>Fast track urgent care</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dirty="0">
                          <a:effectLst/>
                        </a:rPr>
                        <a:t>Dedicated provider providing fast track open access model.</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“Red Team” urgent care linked to primary care team.  Patient can visit 4x then have to be seen in the clinic.  Fills no-show spots ‘upstairs’ in primary care first</a:t>
                      </a:r>
                      <a:r>
                        <a:rPr lang="en-US" sz="900" dirty="0" smtClean="0">
                          <a:effectLst/>
                        </a:rPr>
                        <a:t>.</a:t>
                      </a:r>
                      <a:endParaRPr lang="en-US" sz="900" dirty="0">
                        <a:effectLst/>
                      </a:endParaRPr>
                    </a:p>
                  </a:txBody>
                  <a:tcPr marL="57676" marR="57676" marT="0" marB="0"/>
                </a:tc>
                <a:tc>
                  <a:txBody>
                    <a:bodyPr/>
                    <a:lstStyle/>
                    <a:p>
                      <a:pPr marL="0" marR="0">
                        <a:lnSpc>
                          <a:spcPct val="107000"/>
                        </a:lnSpc>
                        <a:spcBef>
                          <a:spcPts val="0"/>
                        </a:spcBef>
                        <a:spcAft>
                          <a:spcPts val="0"/>
                        </a:spcAft>
                      </a:pPr>
                      <a:r>
                        <a:rPr lang="en-US" sz="900">
                          <a:effectLst/>
                        </a:rPr>
                        <a:t>Harpers Ferry Family Care WV</a:t>
                      </a:r>
                    </a:p>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Unity Health Care, Washington DC</a:t>
                      </a:r>
                      <a:endParaRPr lang="en-US" sz="900">
                        <a:effectLst/>
                        <a:latin typeface="Calibri"/>
                        <a:ea typeface="Calibri"/>
                        <a:cs typeface="Times New Roman"/>
                      </a:endParaRPr>
                    </a:p>
                  </a:txBody>
                  <a:tcPr marL="57676" marR="57676" marT="0" marB="0"/>
                </a:tc>
              </a:tr>
              <a:tr h="336312">
                <a:tc>
                  <a:txBody>
                    <a:bodyPr/>
                    <a:lstStyle/>
                    <a:p>
                      <a:pPr marL="0" marR="0">
                        <a:lnSpc>
                          <a:spcPct val="107000"/>
                        </a:lnSpc>
                        <a:spcBef>
                          <a:spcPts val="0"/>
                        </a:spcBef>
                        <a:spcAft>
                          <a:spcPts val="0"/>
                        </a:spcAft>
                      </a:pPr>
                      <a:r>
                        <a:rPr lang="en-US" sz="900">
                          <a:effectLst/>
                        </a:rPr>
                        <a:t>Urgent Care Centers</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FQHC owned urgent care model.</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dirty="0">
                          <a:effectLst/>
                        </a:rPr>
                        <a:t>Family Care Clay County WV</a:t>
                      </a:r>
                      <a:endParaRPr lang="en-US" sz="900" dirty="0">
                        <a:effectLst/>
                        <a:latin typeface="Calibri"/>
                        <a:ea typeface="Calibri"/>
                        <a:cs typeface="Times New Roman"/>
                      </a:endParaRPr>
                    </a:p>
                  </a:txBody>
                  <a:tcPr marL="57676" marR="57676" marT="0" marB="0"/>
                </a:tc>
              </a:tr>
              <a:tr h="336312">
                <a:tc>
                  <a:txBody>
                    <a:bodyPr/>
                    <a:lstStyle/>
                    <a:p>
                      <a:pPr marL="0" marR="0">
                        <a:lnSpc>
                          <a:spcPct val="107000"/>
                        </a:lnSpc>
                        <a:spcBef>
                          <a:spcPts val="0"/>
                        </a:spcBef>
                        <a:spcAft>
                          <a:spcPts val="0"/>
                        </a:spcAft>
                      </a:pPr>
                      <a:r>
                        <a:rPr lang="en-US" sz="900">
                          <a:effectLst/>
                        </a:rPr>
                        <a:t>Extended Hours</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a:effectLst/>
                        </a:rPr>
                        <a:t>Morning (8-9) and evening (5-8) and Saturday hours shared by rotating existing care teams.  </a:t>
                      </a:r>
                      <a:endParaRPr lang="en-US" sz="900">
                        <a:effectLst/>
                        <a:latin typeface="Calibri"/>
                        <a:ea typeface="Calibri"/>
                        <a:cs typeface="Times New Roman"/>
                      </a:endParaRPr>
                    </a:p>
                  </a:txBody>
                  <a:tcPr marL="57676" marR="57676" marT="0" marB="0"/>
                </a:tc>
                <a:tc>
                  <a:txBody>
                    <a:bodyPr/>
                    <a:lstStyle/>
                    <a:p>
                      <a:pPr marL="0" marR="0">
                        <a:lnSpc>
                          <a:spcPct val="107000"/>
                        </a:lnSpc>
                        <a:spcBef>
                          <a:spcPts val="0"/>
                        </a:spcBef>
                        <a:spcAft>
                          <a:spcPts val="0"/>
                        </a:spcAft>
                      </a:pPr>
                      <a:r>
                        <a:rPr lang="en-US" sz="900" dirty="0">
                          <a:effectLst/>
                        </a:rPr>
                        <a:t>High Plains, Colorado</a:t>
                      </a:r>
                      <a:endParaRPr lang="en-US" sz="900" dirty="0">
                        <a:effectLst/>
                        <a:latin typeface="Calibri"/>
                        <a:ea typeface="Calibri"/>
                        <a:cs typeface="Times New Roman"/>
                      </a:endParaRPr>
                    </a:p>
                  </a:txBody>
                  <a:tcPr marL="57676" marR="57676" marT="0" marB="0"/>
                </a:tc>
              </a:tr>
            </a:tbl>
          </a:graphicData>
        </a:graphic>
      </p:graphicFrame>
      <p:sp>
        <p:nvSpPr>
          <p:cNvPr id="6" name="Rectangle 1"/>
          <p:cNvSpPr>
            <a:spLocks noChangeArrowheads="1"/>
          </p:cNvSpPr>
          <p:nvPr/>
        </p:nvSpPr>
        <p:spPr bwMode="auto">
          <a:xfrm>
            <a:off x="201453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5175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 to Peer Support</a:t>
            </a:r>
          </a:p>
        </p:txBody>
      </p:sp>
      <p:sp>
        <p:nvSpPr>
          <p:cNvPr id="6" name="Rectangle 1"/>
          <p:cNvSpPr>
            <a:spLocks noChangeArrowheads="1"/>
          </p:cNvSpPr>
          <p:nvPr/>
        </p:nvSpPr>
        <p:spPr bwMode="auto">
          <a:xfrm>
            <a:off x="201453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93572059"/>
              </p:ext>
            </p:extLst>
          </p:nvPr>
        </p:nvGraphicFramePr>
        <p:xfrm>
          <a:off x="1531938" y="1752600"/>
          <a:ext cx="6080760" cy="2511426"/>
        </p:xfrm>
        <a:graphic>
          <a:graphicData uri="http://schemas.openxmlformats.org/drawingml/2006/table">
            <a:tbl>
              <a:tblPr firstRow="1" firstCol="1" bandRow="1">
                <a:tableStyleId>{5C22544A-7EE6-4342-B048-85BDC9FD1C3A}</a:tableStyleId>
              </a:tblPr>
              <a:tblGrid>
                <a:gridCol w="1440180"/>
                <a:gridCol w="3143250"/>
                <a:gridCol w="1497330"/>
              </a:tblGrid>
              <a:tr h="0">
                <a:tc>
                  <a:txBody>
                    <a:bodyPr/>
                    <a:lstStyle/>
                    <a:p>
                      <a:pPr marL="0" marR="0">
                        <a:lnSpc>
                          <a:spcPct val="107000"/>
                        </a:lnSpc>
                        <a:spcBef>
                          <a:spcPts val="0"/>
                        </a:spcBef>
                        <a:spcAft>
                          <a:spcPts val="0"/>
                        </a:spcAft>
                      </a:pPr>
                      <a:r>
                        <a:rPr lang="en-US" sz="1100" dirty="0">
                          <a:effectLst/>
                        </a:rPr>
                        <a:t>Approach</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Description</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Examples</a:t>
                      </a:r>
                      <a:endParaRPr lang="en-US" sz="1100">
                        <a:effectLst/>
                        <a:latin typeface="Calibri"/>
                        <a:ea typeface="Calibri"/>
                        <a:cs typeface="Times New Roman"/>
                      </a:endParaRPr>
                    </a:p>
                  </a:txBody>
                  <a:tcPr marL="68580" marR="68580" marT="0" marB="0"/>
                </a:tc>
              </a:tr>
              <a:tr h="0">
                <a:tc>
                  <a:txBody>
                    <a:bodyPr/>
                    <a:lstStyle/>
                    <a:p>
                      <a:pPr marL="0" marR="0">
                        <a:lnSpc>
                          <a:spcPct val="107000"/>
                        </a:lnSpc>
                        <a:spcBef>
                          <a:spcPts val="0"/>
                        </a:spcBef>
                        <a:spcAft>
                          <a:spcPts val="0"/>
                        </a:spcAft>
                      </a:pPr>
                      <a:r>
                        <a:rPr lang="en-US" sz="1100">
                          <a:effectLst/>
                        </a:rPr>
                        <a:t>Lay-led Groups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Living Well With Chronic Conditions</a:t>
                      </a:r>
                    </a:p>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Humboldt Del Norte IPA</a:t>
                      </a:r>
                      <a:endParaRPr lang="en-US" sz="1100">
                        <a:effectLst/>
                        <a:latin typeface="Calibri"/>
                        <a:ea typeface="Calibri"/>
                        <a:cs typeface="Times New Roman"/>
                      </a:endParaRPr>
                    </a:p>
                  </a:txBody>
                  <a:tcPr marL="68580" marR="68580" marT="0" marB="0"/>
                </a:tc>
              </a:tr>
              <a:tr h="0">
                <a:tc>
                  <a:txBody>
                    <a:bodyPr/>
                    <a:lstStyle/>
                    <a:p>
                      <a:pPr marL="0" marR="0">
                        <a:lnSpc>
                          <a:spcPct val="107000"/>
                        </a:lnSpc>
                        <a:spcBef>
                          <a:spcPts val="0"/>
                        </a:spcBef>
                        <a:spcAft>
                          <a:spcPts val="0"/>
                        </a:spcAft>
                      </a:pPr>
                      <a:r>
                        <a:rPr lang="en-US" sz="1100">
                          <a:effectLst/>
                        </a:rPr>
                        <a:t>Web- based peer support</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Communities of peer based groups providing self-management support.</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 </a:t>
                      </a:r>
                    </a:p>
                    <a:p>
                      <a:pPr marL="0" marR="0">
                        <a:lnSpc>
                          <a:spcPct val="107000"/>
                        </a:lnSpc>
                        <a:spcBef>
                          <a:spcPts val="0"/>
                        </a:spcBef>
                        <a:spcAft>
                          <a:spcPts val="0"/>
                        </a:spcAft>
                      </a:pPr>
                      <a:r>
                        <a:rPr lang="en-US" sz="1100">
                          <a:effectLst/>
                        </a:rPr>
                        <a:t>Social networking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Big White Wall focused on behavioral health anonymous peer support augmented by health professionals</a:t>
                      </a:r>
                    </a:p>
                    <a:p>
                      <a:pPr marL="0" marR="0">
                        <a:lnSpc>
                          <a:spcPct val="107000"/>
                        </a:lnSpc>
                        <a:spcBef>
                          <a:spcPts val="0"/>
                        </a:spcBef>
                        <a:spcAft>
                          <a:spcPts val="0"/>
                        </a:spcAft>
                      </a:pPr>
                      <a:r>
                        <a:rPr lang="en-US" sz="1100">
                          <a:effectLst/>
                        </a:rPr>
                        <a:t>Facebook, Twitter, Instagram</a:t>
                      </a:r>
                      <a:endParaRPr lang="en-US" sz="1100">
                        <a:effectLst/>
                        <a:latin typeface="Calibri"/>
                        <a:ea typeface="Calibri"/>
                        <a:cs typeface="Times New Roman"/>
                      </a:endParaRPr>
                    </a:p>
                  </a:txBody>
                  <a:tcPr marL="68580" marR="68580" marT="0" marB="0"/>
                </a:tc>
              </a:tr>
              <a:tr h="0">
                <a:tc>
                  <a:txBody>
                    <a:bodyPr/>
                    <a:lstStyle/>
                    <a:p>
                      <a:pPr marL="0" marR="0">
                        <a:lnSpc>
                          <a:spcPct val="107000"/>
                        </a:lnSpc>
                        <a:spcBef>
                          <a:spcPts val="0"/>
                        </a:spcBef>
                        <a:spcAft>
                          <a:spcPts val="0"/>
                        </a:spcAft>
                      </a:pPr>
                      <a:r>
                        <a:rPr lang="en-US" sz="1100">
                          <a:effectLst/>
                        </a:rPr>
                        <a:t>Promatoras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Lay workers coordinate peer support on disease states (e.g. diabetes).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Access Community Health Network, Chicago IL</a:t>
                      </a:r>
                    </a:p>
                    <a:p>
                      <a:pPr marL="0" marR="0">
                        <a:lnSpc>
                          <a:spcPct val="107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1531938" y="2606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02944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Linkage</a:t>
            </a:r>
          </a:p>
        </p:txBody>
      </p:sp>
      <p:graphicFrame>
        <p:nvGraphicFramePr>
          <p:cNvPr id="4" name="Table 3"/>
          <p:cNvGraphicFramePr>
            <a:graphicFrameLocks noGrp="1"/>
          </p:cNvGraphicFramePr>
          <p:nvPr>
            <p:extLst>
              <p:ext uri="{D42A27DB-BD31-4B8C-83A1-F6EECF244321}">
                <p14:modId xmlns:p14="http://schemas.microsoft.com/office/powerpoint/2010/main" val="1081769253"/>
              </p:ext>
            </p:extLst>
          </p:nvPr>
        </p:nvGraphicFramePr>
        <p:xfrm>
          <a:off x="990600" y="1905000"/>
          <a:ext cx="7239001" cy="3048002"/>
        </p:xfrm>
        <a:graphic>
          <a:graphicData uri="http://schemas.openxmlformats.org/drawingml/2006/table">
            <a:tbl>
              <a:tblPr firstRow="1" firstCol="1" bandRow="1">
                <a:tableStyleId>{5C22544A-7EE6-4342-B048-85BDC9FD1C3A}</a:tableStyleId>
              </a:tblPr>
              <a:tblGrid>
                <a:gridCol w="1714500"/>
                <a:gridCol w="3741965"/>
                <a:gridCol w="1782536"/>
              </a:tblGrid>
              <a:tr h="270266">
                <a:tc>
                  <a:txBody>
                    <a:bodyPr/>
                    <a:lstStyle/>
                    <a:p>
                      <a:pPr marL="0" marR="0">
                        <a:lnSpc>
                          <a:spcPct val="107000"/>
                        </a:lnSpc>
                        <a:spcBef>
                          <a:spcPts val="0"/>
                        </a:spcBef>
                        <a:spcAft>
                          <a:spcPts val="0"/>
                        </a:spcAft>
                      </a:pPr>
                      <a:r>
                        <a:rPr lang="en-US" sz="1100">
                          <a:effectLst/>
                        </a:rPr>
                        <a:t>Approach</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Description</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Examples</a:t>
                      </a:r>
                      <a:endParaRPr lang="en-US" sz="1100">
                        <a:effectLst/>
                        <a:latin typeface="Calibri"/>
                        <a:ea typeface="Calibri"/>
                        <a:cs typeface="Times New Roman"/>
                      </a:endParaRPr>
                    </a:p>
                  </a:txBody>
                  <a:tcPr marL="68580" marR="68580" marT="0" marB="0"/>
                </a:tc>
              </a:tr>
              <a:tr h="553045">
                <a:tc>
                  <a:txBody>
                    <a:bodyPr/>
                    <a:lstStyle/>
                    <a:p>
                      <a:pPr marL="0" marR="0">
                        <a:lnSpc>
                          <a:spcPct val="107000"/>
                        </a:lnSpc>
                        <a:spcBef>
                          <a:spcPts val="0"/>
                        </a:spcBef>
                        <a:spcAft>
                          <a:spcPts val="0"/>
                        </a:spcAft>
                      </a:pPr>
                      <a:r>
                        <a:rPr lang="en-US" sz="1100">
                          <a:effectLst/>
                        </a:rPr>
                        <a:t>On demand education programs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553045">
                <a:tc>
                  <a:txBody>
                    <a:bodyPr/>
                    <a:lstStyle/>
                    <a:p>
                      <a:pPr marL="0" marR="0">
                        <a:lnSpc>
                          <a:spcPct val="107000"/>
                        </a:lnSpc>
                        <a:spcBef>
                          <a:spcPts val="0"/>
                        </a:spcBef>
                        <a:spcAft>
                          <a:spcPts val="0"/>
                        </a:spcAft>
                      </a:pPr>
                      <a:r>
                        <a:rPr lang="en-US" sz="1100">
                          <a:effectLst/>
                        </a:rPr>
                        <a:t>Care (Health) Navigators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Health coach assigned to high risk patients to help navigate their illness and care system.</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Eric Coleman model out of Colorado</a:t>
                      </a:r>
                      <a:endParaRPr lang="en-US" sz="1100">
                        <a:effectLst/>
                        <a:latin typeface="Calibri"/>
                        <a:ea typeface="Calibri"/>
                        <a:cs typeface="Times New Roman"/>
                      </a:endParaRPr>
                    </a:p>
                  </a:txBody>
                  <a:tcPr marL="68580" marR="68580" marT="0" marB="0"/>
                </a:tc>
              </a:tr>
              <a:tr h="1118601">
                <a:tc>
                  <a:txBody>
                    <a:bodyPr/>
                    <a:lstStyle/>
                    <a:p>
                      <a:pPr marL="0" marR="0">
                        <a:lnSpc>
                          <a:spcPct val="107000"/>
                        </a:lnSpc>
                        <a:spcBef>
                          <a:spcPts val="0"/>
                        </a:spcBef>
                        <a:spcAft>
                          <a:spcPts val="0"/>
                        </a:spcAft>
                      </a:pPr>
                      <a:r>
                        <a:rPr lang="en-US" sz="1100">
                          <a:effectLst/>
                        </a:rPr>
                        <a:t>Community-based delivery</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Care team uses community based facilities to create access and meet patients where they live and work.</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Aaron E Henry Mississippi Church Gardens and visits after church</a:t>
                      </a:r>
                      <a:endParaRPr lang="en-US" sz="1100">
                        <a:effectLst/>
                        <a:latin typeface="Calibri"/>
                        <a:ea typeface="Calibri"/>
                        <a:cs typeface="Times New Roman"/>
                      </a:endParaRPr>
                    </a:p>
                  </a:txBody>
                  <a:tcPr marL="68580" marR="68580" marT="0" marB="0"/>
                </a:tc>
              </a:tr>
              <a:tr h="553045">
                <a:tc>
                  <a:txBody>
                    <a:bodyPr/>
                    <a:lstStyle/>
                    <a:p>
                      <a:pPr marL="0" marR="0">
                        <a:lnSpc>
                          <a:spcPct val="107000"/>
                        </a:lnSpc>
                        <a:spcBef>
                          <a:spcPts val="0"/>
                        </a:spcBef>
                        <a:spcAft>
                          <a:spcPts val="0"/>
                        </a:spcAft>
                      </a:pPr>
                      <a:r>
                        <a:rPr lang="en-US" sz="1100">
                          <a:effectLst/>
                        </a:rPr>
                        <a:t>Health Fairs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Community based periodic health fairs aimed at large scale outreach.</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Dental marathon in West Virginia</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718624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05544227"/>
              </p:ext>
            </p:extLst>
          </p:nvPr>
        </p:nvGraphicFramePr>
        <p:xfrm>
          <a:off x="685800" y="1371600"/>
          <a:ext cx="7696200" cy="2590799"/>
        </p:xfrm>
        <a:graphic>
          <a:graphicData uri="http://schemas.openxmlformats.org/drawingml/2006/table">
            <a:tbl>
              <a:tblPr firstRow="1" firstCol="1" bandRow="1">
                <a:tableStyleId>{5C22544A-7EE6-4342-B048-85BDC9FD1C3A}</a:tableStyleId>
              </a:tblPr>
              <a:tblGrid>
                <a:gridCol w="1822784"/>
                <a:gridCol w="3978299"/>
                <a:gridCol w="1895117"/>
              </a:tblGrid>
              <a:tr h="253218">
                <a:tc>
                  <a:txBody>
                    <a:bodyPr/>
                    <a:lstStyle/>
                    <a:p>
                      <a:pPr marL="0" marR="0">
                        <a:lnSpc>
                          <a:spcPct val="107000"/>
                        </a:lnSpc>
                        <a:spcBef>
                          <a:spcPts val="0"/>
                        </a:spcBef>
                        <a:spcAft>
                          <a:spcPts val="0"/>
                        </a:spcAft>
                      </a:pPr>
                      <a:r>
                        <a:rPr lang="en-US" sz="1100" dirty="0">
                          <a:effectLst/>
                        </a:rPr>
                        <a:t>Approach</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Description</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Examples</a:t>
                      </a:r>
                      <a:endParaRPr lang="en-US" sz="1100">
                        <a:effectLst/>
                        <a:latin typeface="Calibri"/>
                        <a:ea typeface="Calibri"/>
                        <a:cs typeface="Times New Roman"/>
                      </a:endParaRPr>
                    </a:p>
                  </a:txBody>
                  <a:tcPr marL="68580" marR="68580" marT="0" marB="0"/>
                </a:tc>
              </a:tr>
              <a:tr h="783101">
                <a:tc>
                  <a:txBody>
                    <a:bodyPr/>
                    <a:lstStyle/>
                    <a:p>
                      <a:pPr marL="0" marR="0">
                        <a:lnSpc>
                          <a:spcPct val="107000"/>
                        </a:lnSpc>
                        <a:spcBef>
                          <a:spcPts val="0"/>
                        </a:spcBef>
                        <a:spcAft>
                          <a:spcPts val="0"/>
                        </a:spcAft>
                      </a:pPr>
                      <a:r>
                        <a:rPr lang="en-US" sz="1100">
                          <a:effectLst/>
                        </a:rPr>
                        <a:t>Health (Patient) portals,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Web based access to information, scheduling, results reporting.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Missouri </a:t>
                      </a:r>
                    </a:p>
                    <a:p>
                      <a:pPr marL="0" marR="0">
                        <a:lnSpc>
                          <a:spcPct val="107000"/>
                        </a:lnSpc>
                        <a:spcBef>
                          <a:spcPts val="0"/>
                        </a:spcBef>
                        <a:spcAft>
                          <a:spcPts val="0"/>
                        </a:spcAft>
                      </a:pPr>
                      <a:r>
                        <a:rPr lang="en-US" sz="1100">
                          <a:effectLst/>
                        </a:rPr>
                        <a:t>Miramont Family Medicine,CO</a:t>
                      </a:r>
                      <a:endParaRPr lang="en-US" sz="1100">
                        <a:effectLst/>
                        <a:latin typeface="Calibri"/>
                        <a:ea typeface="Calibri"/>
                        <a:cs typeface="Times New Roman"/>
                      </a:endParaRPr>
                    </a:p>
                  </a:txBody>
                  <a:tcPr marL="68580" marR="68580" marT="0" marB="0"/>
                </a:tc>
              </a:tr>
              <a:tr h="518160">
                <a:tc>
                  <a:txBody>
                    <a:bodyPr/>
                    <a:lstStyle/>
                    <a:p>
                      <a:pPr marL="0" marR="0">
                        <a:lnSpc>
                          <a:spcPct val="107000"/>
                        </a:lnSpc>
                        <a:spcBef>
                          <a:spcPts val="0"/>
                        </a:spcBef>
                        <a:spcAft>
                          <a:spcPts val="0"/>
                        </a:spcAft>
                      </a:pPr>
                      <a:r>
                        <a:rPr lang="en-US" sz="1100">
                          <a:effectLst/>
                        </a:rPr>
                        <a:t>Email/Secure Messaging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For routine questions and answers.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518160">
                <a:tc>
                  <a:txBody>
                    <a:bodyPr/>
                    <a:lstStyle/>
                    <a:p>
                      <a:pPr marL="0" marR="0">
                        <a:lnSpc>
                          <a:spcPct val="107000"/>
                        </a:lnSpc>
                        <a:spcBef>
                          <a:spcPts val="0"/>
                        </a:spcBef>
                        <a:spcAft>
                          <a:spcPts val="0"/>
                        </a:spcAft>
                      </a:pPr>
                      <a:r>
                        <a:rPr lang="en-US" sz="1100" dirty="0">
                          <a:effectLst/>
                        </a:rPr>
                        <a:t>(24 7) Nurse Advice Call lines</a:t>
                      </a:r>
                      <a:r>
                        <a:rPr lang="en-US" sz="1100" dirty="0" smtClean="0">
                          <a:effectLst/>
                        </a:rPr>
                        <a:t>,</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Triage services with high diversion rates.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518160">
                <a:tc>
                  <a:txBody>
                    <a:bodyPr/>
                    <a:lstStyle/>
                    <a:p>
                      <a:pPr marL="0" marR="0">
                        <a:lnSpc>
                          <a:spcPct val="107000"/>
                        </a:lnSpc>
                        <a:spcBef>
                          <a:spcPts val="0"/>
                        </a:spcBef>
                        <a:spcAft>
                          <a:spcPts val="0"/>
                        </a:spcAft>
                      </a:pPr>
                      <a:r>
                        <a:rPr lang="en-US" sz="1100" dirty="0">
                          <a:effectLst/>
                        </a:rPr>
                        <a:t>Call center</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Clinic follows up from visit by phone to ensure care plan is understood and all questions addressed.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Lone Star, Texas</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51715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1634</Words>
  <Application>Microsoft Office PowerPoint</Application>
  <PresentationFormat>On-screen Show (4:3)</PresentationFormat>
  <Paragraphs>294</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Gather Patient Experience data</vt:lpstr>
      <vt:lpstr>Gather Clinical Data</vt:lpstr>
      <vt:lpstr>Provide Team Care</vt:lpstr>
      <vt:lpstr>Provide Team Care</vt:lpstr>
      <vt:lpstr>Innovate on the Provider Exam</vt:lpstr>
      <vt:lpstr>Connect to Peer Support</vt:lpstr>
      <vt:lpstr>Community Linkage</vt:lpstr>
      <vt:lpstr>Follow-Up</vt:lpstr>
      <vt:lpstr>Resources</vt:lpstr>
    </vt:vector>
  </TitlesOfParts>
  <Company>GHC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Coleman, Katie</dc:creator>
  <cp:lastModifiedBy>Cromp, DeAnn</cp:lastModifiedBy>
  <cp:revision>4</cp:revision>
  <dcterms:created xsi:type="dcterms:W3CDTF">2014-07-28T22:58:02Z</dcterms:created>
  <dcterms:modified xsi:type="dcterms:W3CDTF">2016-05-02T21:57:48Z</dcterms:modified>
</cp:coreProperties>
</file>